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59"/>
  </p:notesMasterIdLst>
  <p:handoutMasterIdLst>
    <p:handoutMasterId r:id="rId60"/>
  </p:handoutMasterIdLst>
  <p:sldIdLst>
    <p:sldId id="402" r:id="rId3"/>
    <p:sldId id="465" r:id="rId4"/>
    <p:sldId id="466" r:id="rId5"/>
    <p:sldId id="467" r:id="rId6"/>
    <p:sldId id="468" r:id="rId7"/>
    <p:sldId id="469" r:id="rId8"/>
    <p:sldId id="470" r:id="rId9"/>
    <p:sldId id="471" r:id="rId10"/>
    <p:sldId id="472" r:id="rId11"/>
    <p:sldId id="473" r:id="rId12"/>
    <p:sldId id="474" r:id="rId13"/>
    <p:sldId id="475" r:id="rId14"/>
    <p:sldId id="476" r:id="rId15"/>
    <p:sldId id="477" r:id="rId16"/>
    <p:sldId id="478" r:id="rId17"/>
    <p:sldId id="479" r:id="rId18"/>
    <p:sldId id="480" r:id="rId19"/>
    <p:sldId id="481" r:id="rId20"/>
    <p:sldId id="482" r:id="rId21"/>
    <p:sldId id="483" r:id="rId22"/>
    <p:sldId id="484" r:id="rId23"/>
    <p:sldId id="485" r:id="rId24"/>
    <p:sldId id="486" r:id="rId25"/>
    <p:sldId id="487" r:id="rId26"/>
    <p:sldId id="488" r:id="rId27"/>
    <p:sldId id="489" r:id="rId28"/>
    <p:sldId id="490" r:id="rId29"/>
    <p:sldId id="491" r:id="rId30"/>
    <p:sldId id="492" r:id="rId31"/>
    <p:sldId id="493" r:id="rId32"/>
    <p:sldId id="494" r:id="rId33"/>
    <p:sldId id="495" r:id="rId34"/>
    <p:sldId id="496" r:id="rId35"/>
    <p:sldId id="497" r:id="rId36"/>
    <p:sldId id="498" r:id="rId37"/>
    <p:sldId id="499" r:id="rId38"/>
    <p:sldId id="500" r:id="rId39"/>
    <p:sldId id="501" r:id="rId40"/>
    <p:sldId id="502" r:id="rId41"/>
    <p:sldId id="503" r:id="rId42"/>
    <p:sldId id="504" r:id="rId43"/>
    <p:sldId id="505" r:id="rId44"/>
    <p:sldId id="506" r:id="rId45"/>
    <p:sldId id="507" r:id="rId46"/>
    <p:sldId id="508" r:id="rId47"/>
    <p:sldId id="509" r:id="rId48"/>
    <p:sldId id="510" r:id="rId49"/>
    <p:sldId id="511" r:id="rId50"/>
    <p:sldId id="512" r:id="rId51"/>
    <p:sldId id="513" r:id="rId52"/>
    <p:sldId id="514" r:id="rId53"/>
    <p:sldId id="515" r:id="rId54"/>
    <p:sldId id="464" r:id="rId55"/>
    <p:sldId id="416" r:id="rId56"/>
    <p:sldId id="400" r:id="rId57"/>
    <p:sldId id="399" r:id="rId5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>
            <p14:sldId id="402"/>
            <p14:sldId id="465"/>
            <p14:sldId id="466"/>
          </p14:sldIdLst>
        </p14:section>
        <p14:section name="Declaring and Invoking Methods" id="{8301E940-4394-4BA5-BCB0-1C993E8D6532}">
          <p14:sldIdLst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</p14:sldIdLst>
        </p14:section>
        <p14:section name="Methods with Parameters" id="{06814317-9113-49ED-9B36-2C3616246E58}">
          <p14:sldIdLst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</p14:sldIdLst>
        </p14:section>
        <p14:section name="Returning Values from Methods" id="{768F46D0-5F2A-479C-9BFC-E5D7D3ADEED6}">
          <p14:sldIdLst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</p14:sldIdLst>
        </p14:section>
        <p14:section name="Overloading Methods" id="{C97211C1-4529-4D97-9A79-2057BEAD90E7}">
          <p14:sldIdLst>
            <p14:sldId id="494"/>
            <p14:sldId id="495"/>
            <p14:sldId id="496"/>
            <p14:sldId id="497"/>
            <p14:sldId id="498"/>
            <p14:sldId id="499"/>
          </p14:sldIdLst>
        </p14:section>
        <p14:section name="Program Execution Flow" id="{AD939C48-C2F8-48A0-9B9D-88468017A465}">
          <p14:sldIdLst>
            <p14:sldId id="500"/>
            <p14:sldId id="501"/>
            <p14:sldId id="502"/>
            <p14:sldId id="503"/>
          </p14:sldIdLst>
        </p14:section>
        <p14:section name="Debugging the Code" id="{36C9270D-F21D-429A-9BAC-29E93EBE85DB}">
          <p14:sldIdLst>
            <p14:sldId id="504"/>
            <p14:sldId id="505"/>
            <p14:sldId id="506"/>
            <p14:sldId id="507"/>
            <p14:sldId id="508"/>
          </p14:sldIdLst>
        </p14:section>
        <p14:section name="Methods - Naming and Best Practices" id="{454F8948-8D4C-4E7C-B40C-15C301B32B1C}">
          <p14:sldIdLst>
            <p14:sldId id="509"/>
            <p14:sldId id="510"/>
            <p14:sldId id="511"/>
            <p14:sldId id="512"/>
            <p14:sldId id="513"/>
            <p14:sldId id="514"/>
            <p14:sldId id="515"/>
          </p14:sldIdLst>
        </p14:section>
        <p14:section name="Conclusion" id="{10E03AB1-9AA8-4E86-9A64-D741901E50A2}">
          <p14:sldIdLst>
            <p14:sldId id="464"/>
            <p14:sldId id="416"/>
            <p14:sldId id="400"/>
            <p14:sldId id="3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D9"/>
    <a:srgbClr val="FFA72A"/>
    <a:srgbClr val="F0F5FA"/>
    <a:srgbClr val="1A8AFA"/>
    <a:srgbClr val="0097CC"/>
    <a:srgbClr val="FDFFFF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94533" autoAdjust="0"/>
  </p:normalViewPr>
  <p:slideViewPr>
    <p:cSldViewPr>
      <p:cViewPr varScale="1">
        <p:scale>
          <a:sx n="83" d="100"/>
          <a:sy n="83" d="100"/>
        </p:scale>
        <p:origin x="542" y="6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handoutMaster" Target="handoutMasters/handoutMaster1.xml"/><Relationship Id="rId65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02-Oct-17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png>
</file>

<file path=ppt/media/image39.png>
</file>

<file path=ppt/media/image4.jpeg>
</file>

<file path=ppt/media/image40.jpe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02-Oct-17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3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13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9029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5782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323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02740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317412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182BDED-90FC-4B07-A4AE-5C0AABA2B497}" type="slidenum">
              <a:rPr lang="en-US"/>
              <a:pPr/>
              <a:t>6</a:t>
            </a:fld>
            <a:r>
              <a:rPr lang="en-US" dirty="0"/>
              <a:t>##</a:t>
            </a:r>
          </a:p>
        </p:txBody>
      </p:sp>
      <p:sp>
        <p:nvSpPr>
          <p:cNvPr id="609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9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88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2890834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8CA3FD5-FD3F-4C79-A80B-E275BA2DB07B}" type="slidenum">
              <a:rPr lang="en-US"/>
              <a:pPr/>
              <a:t>23</a:t>
            </a:fld>
            <a:r>
              <a:rPr lang="en-US" dirty="0"/>
              <a:t>##</a:t>
            </a:r>
          </a:p>
        </p:txBody>
      </p:sp>
      <p:sp>
        <p:nvSpPr>
          <p:cNvPr id="530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0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6314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744150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164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792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02-Oct-17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88274-EADB-4D91-A3FA-46509D5A9E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9F432C-DAEA-400E-A53E-57A9FB8885F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02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02-Oct-17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0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304#0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1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1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2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slide" Target="slide31.xml"/><Relationship Id="rId1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slide" Target="slide12.xml"/><Relationship Id="rId12" Type="http://schemas.openxmlformats.org/officeDocument/2006/relationships/image" Target="../media/image14.png"/><Relationship Id="rId17" Type="http://schemas.openxmlformats.org/officeDocument/2006/relationships/image" Target="../media/image150.png"/><Relationship Id="rId2" Type="http://schemas.openxmlformats.org/officeDocument/2006/relationships/notesSlide" Target="../notesSlides/notesSlide2.xml"/><Relationship Id="rId16" Type="http://schemas.openxmlformats.org/officeDocument/2006/relationships/slide" Target="slide37.xml"/><Relationship Id="rId20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30.png"/><Relationship Id="rId5" Type="http://schemas.openxmlformats.org/officeDocument/2006/relationships/image" Target="../media/image110.png"/><Relationship Id="rId15" Type="http://schemas.openxmlformats.org/officeDocument/2006/relationships/image" Target="../media/image15.png"/><Relationship Id="rId10" Type="http://schemas.openxmlformats.org/officeDocument/2006/relationships/slide" Target="slide23.xml"/><Relationship Id="rId19" Type="http://schemas.openxmlformats.org/officeDocument/2006/relationships/slide" Target="slide46.xml"/><Relationship Id="rId4" Type="http://schemas.openxmlformats.org/officeDocument/2006/relationships/slide" Target="slide4.xml"/><Relationship Id="rId9" Type="http://schemas.openxmlformats.org/officeDocument/2006/relationships/image" Target="../media/image13.png"/><Relationship Id="rId14" Type="http://schemas.openxmlformats.org/officeDocument/2006/relationships/image" Target="../media/image140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2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3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4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304#5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5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5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6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7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8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304#9" TargetMode="External"/><Relationship Id="rId2" Type="http://schemas.openxmlformats.org/officeDocument/2006/relationships/hyperlink" Target="https://judge.softuni.bg/Contests/304/Methods-and-Debugging-Lab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48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programming-fundamentals" TargetMode="External"/><Relationship Id="rId7" Type="http://schemas.openxmlformats.org/officeDocument/2006/relationships/image" Target="../media/image45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50.png"/><Relationship Id="rId2" Type="http://schemas.openxmlformats.org/officeDocument/2006/relationships/notesSlide" Target="../notesSlides/notesSlide11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47.png"/><Relationship Id="rId5" Type="http://schemas.openxmlformats.org/officeDocument/2006/relationships/image" Target="../media/image44.png"/><Relationship Id="rId15" Type="http://schemas.openxmlformats.org/officeDocument/2006/relationships/image" Target="../media/image49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51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46.png"/><Relationship Id="rId14" Type="http://schemas.openxmlformats.org/officeDocument/2006/relationships/hyperlink" Target="http://www.telenor.bg/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52.png"/><Relationship Id="rId12" Type="http://schemas.openxmlformats.org/officeDocument/2006/relationships/image" Target="../media/image5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5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54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5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540997"/>
            <a:ext cx="7910299" cy="1404218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Methods, Debugging and Troubleshooting Code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2060007"/>
            <a:ext cx="7910298" cy="1292793"/>
          </a:xfrm>
        </p:spPr>
        <p:txBody>
          <a:bodyPr>
            <a:normAutofit/>
          </a:bodyPr>
          <a:lstStyle/>
          <a:p>
            <a:r>
              <a:rPr lang="en-GB" dirty="0"/>
              <a:t>Defining</a:t>
            </a:r>
            <a:r>
              <a:rPr lang="en-US" dirty="0"/>
              <a:t> and Using Methods, Overloads, Debugging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583300"/>
            <a:ext cx="3187613" cy="525135"/>
          </a:xfrm>
        </p:spPr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5053199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684212" y="5499803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684212" y="5840965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27412" y="3940552"/>
            <a:ext cx="2253081" cy="24384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FF8955-9321-4222-B309-6A27C09B60B5}"/>
              </a:ext>
            </a:extLst>
          </p:cNvPr>
          <p:cNvSpPr txBox="1"/>
          <p:nvPr/>
        </p:nvSpPr>
        <p:spPr>
          <a:xfrm rot="1839686">
            <a:off x="4765953" y="3616869"/>
            <a:ext cx="2182817" cy="7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Programming</a:t>
            </a:r>
            <a:b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Fundamentals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FAC41F0-16FC-4251-BF43-511B8140C015}"/>
              </a:ext>
            </a:extLst>
          </p:cNvPr>
          <p:cNvGrpSpPr/>
          <p:nvPr/>
        </p:nvGrpSpPr>
        <p:grpSpPr>
          <a:xfrm>
            <a:off x="7197383" y="3489325"/>
            <a:ext cx="4285960" cy="2342296"/>
            <a:chOff x="6418337" y="3489294"/>
            <a:chExt cx="5148188" cy="2890492"/>
          </a:xfrm>
        </p:grpSpPr>
        <p:pic>
          <p:nvPicPr>
            <p:cNvPr id="16" name="Picture Placeholder 9">
              <a:extLst>
                <a:ext uri="{FF2B5EF4-FFF2-40B4-BE49-F238E27FC236}">
                  <a16:creationId xmlns:a16="http://schemas.microsoft.com/office/drawing/2014/main" id="{9F5DC408-7A7C-476A-8E82-0DB860472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rcRect t="2654" b="2654"/>
            <a:stretch>
              <a:fillRect/>
            </a:stretch>
          </p:blipFill>
          <p:spPr>
            <a:xfrm>
              <a:off x="6418337" y="4155279"/>
              <a:ext cx="5148188" cy="1940721"/>
            </a:xfrm>
            <a:prstGeom prst="rect">
              <a:avLst/>
            </a:prstGeom>
          </p:spPr>
        </p:pic>
        <p:pic>
          <p:nvPicPr>
            <p:cNvPr id="17" name="Picture 2" descr="Резултат с изображение за function">
              <a:extLst>
                <a:ext uri="{FF2B5EF4-FFF2-40B4-BE49-F238E27FC236}">
                  <a16:creationId xmlns:a16="http://schemas.microsoft.com/office/drawing/2014/main" id="{74234D2D-F7DC-44AD-884A-A6FB17D5E9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9669" y="3489294"/>
              <a:ext cx="2921943" cy="2890492"/>
            </a:xfrm>
            <a:prstGeom prst="rect">
              <a:avLst/>
            </a:prstGeom>
            <a:noFill/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prints a blank cash receipt: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Blank Receipt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49648" y="2209800"/>
            <a:ext cx="2057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Header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494212" y="1967772"/>
            <a:ext cx="6248400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CASH RECEIPT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------------------------------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3808412" y="236534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449648" y="3575115"/>
            <a:ext cx="2057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Body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4514955" y="4724633"/>
            <a:ext cx="6227657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------------------------------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© SoftUni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3804976" y="5112133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TextBox 16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https://judge.softuni.bg/Contests/Practice/Index/304#0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446212" y="4953000"/>
            <a:ext cx="2057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Footer</a:t>
            </a:r>
          </a:p>
        </p:txBody>
      </p:sp>
      <p:sp>
        <p:nvSpPr>
          <p:cNvPr id="19" name="Right Arrow 15"/>
          <p:cNvSpPr/>
          <p:nvPr/>
        </p:nvSpPr>
        <p:spPr>
          <a:xfrm>
            <a:off x="3808412" y="3730657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4514955" y="3353267"/>
            <a:ext cx="6227657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Charged to____________________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Received by___________________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50986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 methods</a:t>
            </a:r>
            <a:r>
              <a:rPr lang="en-US" dirty="0"/>
              <a:t> to print each section (header + body + footer)</a:t>
            </a:r>
          </a:p>
          <a:p>
            <a:pPr lvl="1"/>
            <a:r>
              <a:rPr lang="en-US" dirty="0"/>
              <a:t>Copy the content from the slide</a:t>
            </a:r>
          </a:p>
          <a:p>
            <a:pPr lvl="1"/>
            <a:r>
              <a:rPr lang="en-US" dirty="0"/>
              <a:t>For the copyright sign use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Unicode</a:t>
            </a:r>
            <a:r>
              <a:rPr lang="en-US" dirty="0"/>
              <a:t>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\u00A9</a:t>
            </a:r>
            <a:r>
              <a:rPr lang="en-US" dirty="0"/>
              <a:t>"</a:t>
            </a:r>
          </a:p>
          <a:p>
            <a:r>
              <a:rPr lang="en-US" sz="3200" dirty="0"/>
              <a:t>Create a method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PrintReceipt()</a:t>
            </a:r>
            <a:r>
              <a:rPr lang="en-US" sz="3200" dirty="0"/>
              <a:t> that calls these 3 methods: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Blank Receipt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836612" y="3909259"/>
            <a:ext cx="5105400" cy="21040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void PrintReceipt()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PrintHeader();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PrintBody();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PrintFooter();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812" y="3904487"/>
            <a:ext cx="4188576" cy="2113716"/>
          </a:xfrm>
          <a:prstGeom prst="rect">
            <a:avLst/>
          </a:prstGeom>
        </p:spPr>
      </p:pic>
      <p:sp>
        <p:nvSpPr>
          <p:cNvPr id="22" name="Right Arrow 12"/>
          <p:cNvSpPr/>
          <p:nvPr/>
        </p:nvSpPr>
        <p:spPr>
          <a:xfrm>
            <a:off x="6246812" y="4770773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https://judge.softuni.bg/Contests/Practice/Index/304#0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72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645497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Methods with Parameters</a:t>
            </a:r>
          </a:p>
        </p:txBody>
      </p:sp>
      <p:pic>
        <p:nvPicPr>
          <p:cNvPr id="4" name="Picture 4" descr="http://support2.dundas.com/OnlineDocumentation/WinChart2003/images/Formulas_William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11"/>
          <a:stretch>
            <a:fillRect/>
          </a:stretch>
        </p:blipFill>
        <p:spPr bwMode="auto">
          <a:xfrm>
            <a:off x="4533537" y="2443300"/>
            <a:ext cx="2991848" cy="1814180"/>
          </a:xfrm>
          <a:prstGeom prst="roundRect">
            <a:avLst>
              <a:gd name="adj" fmla="val 5770"/>
            </a:avLst>
          </a:prstGeom>
          <a:noFill/>
        </p:spPr>
      </p:pic>
      <p:sp>
        <p:nvSpPr>
          <p:cNvPr id="5" name="TextBox 4"/>
          <p:cNvSpPr txBox="1"/>
          <p:nvPr/>
        </p:nvSpPr>
        <p:spPr>
          <a:xfrm rot="364535">
            <a:off x="6575950" y="4445794"/>
            <a:ext cx="21884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decimal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509281">
            <a:off x="1959561" y="2270490"/>
            <a:ext cx="21900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double</a:t>
            </a:r>
            <a:endParaRPr lang="en-US" sz="44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20875553">
            <a:off x="3489784" y="4476571"/>
            <a:ext cx="12726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float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 rot="21132441">
            <a:off x="8114742" y="1423027"/>
            <a:ext cx="1015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long</a:t>
            </a:r>
          </a:p>
        </p:txBody>
      </p:sp>
      <p:sp>
        <p:nvSpPr>
          <p:cNvPr id="9" name="TextBox 8"/>
          <p:cNvSpPr txBox="1"/>
          <p:nvPr/>
        </p:nvSpPr>
        <p:spPr>
          <a:xfrm rot="21521100">
            <a:off x="5341833" y="1049373"/>
            <a:ext cx="873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int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0" name="Picture 2" descr="http://www.techno-archery.com/Archery%20copy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412" y="1981200"/>
            <a:ext cx="1097848" cy="1097848"/>
          </a:xfrm>
          <a:prstGeom prst="ellipse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876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dirty="0"/>
              <a:t> can be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any data type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spcBef>
                <a:spcPts val="3000"/>
              </a:spcBef>
            </a:pPr>
            <a:r>
              <a:rPr lang="en-US" dirty="0"/>
              <a:t>Call the method with certain values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arguments</a:t>
            </a:r>
            <a:r>
              <a:rPr lang="en-US" dirty="0"/>
              <a:t>)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26926" y="4976257"/>
            <a:ext cx="103632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PrintNumbers(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Parameters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26926" y="1828800"/>
            <a:ext cx="10363200" cy="23365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start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end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for (int i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start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i &lt;=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end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i++)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{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Console.Write("{0} ", i);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}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8510961" y="1013579"/>
            <a:ext cx="3352800" cy="1450564"/>
          </a:xfrm>
          <a:prstGeom prst="wedgeRoundRectCallout">
            <a:avLst>
              <a:gd name="adj1" fmla="val -72838"/>
              <a:gd name="adj2" fmla="val 2124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Accept parameters</a:t>
            </a:r>
          </a:p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start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end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of type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endParaRPr lang="en-US" sz="2800" noProof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5789612" y="5165473"/>
            <a:ext cx="3124200" cy="1114328"/>
          </a:xfrm>
          <a:prstGeom prst="wedgeRoundRectCallout">
            <a:avLst>
              <a:gd name="adj1" fmla="val -81212"/>
              <a:gd name="adj2" fmla="val 211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Passing arguments at invocation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7454464" y="2646431"/>
            <a:ext cx="3429000" cy="1114328"/>
          </a:xfrm>
          <a:prstGeom prst="wedgeRoundRectCallout">
            <a:avLst>
              <a:gd name="adj1" fmla="val -82470"/>
              <a:gd name="adj2" fmla="val -802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Multiple parameters 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separated by comma</a:t>
            </a:r>
          </a:p>
        </p:txBody>
      </p:sp>
    </p:spTree>
    <p:extLst>
      <p:ext uri="{BB962C8B-B14F-4D97-AF65-F5344CB8AC3E}">
        <p14:creationId xmlns:p14="http://schemas.microsoft.com/office/powerpoint/2010/main" val="147105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7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627562" y="4572864"/>
            <a:ext cx="5657850" cy="479298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pass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zero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several </a:t>
            </a:r>
            <a:r>
              <a:rPr lang="en-US" dirty="0"/>
              <a:t>parameters</a:t>
            </a:r>
          </a:p>
          <a:p>
            <a:r>
              <a:rPr lang="en-US" dirty="0"/>
              <a:t>You can pass parameters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different types</a:t>
            </a:r>
          </a:p>
          <a:p>
            <a:r>
              <a:rPr lang="en-US" dirty="0"/>
              <a:t>Each parameter has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dirty="0"/>
              <a:t>and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Parameters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4572000"/>
            <a:ext cx="10363200" cy="183817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PrintStudent</a:t>
            </a: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grade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Console.Write("Student: {0}; Age: {1}, Grade: {2}",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grade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6114327" y="3342597"/>
            <a:ext cx="1941158" cy="1107865"/>
          </a:xfrm>
          <a:prstGeom prst="wedgeRoundRectCallout">
            <a:avLst>
              <a:gd name="adj1" fmla="val 72004"/>
              <a:gd name="adj2" fmla="val 6370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</a:t>
            </a: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9867308" y="3324589"/>
            <a:ext cx="1905000" cy="1114328"/>
          </a:xfrm>
          <a:prstGeom prst="wedgeRoundRectCallout">
            <a:avLst>
              <a:gd name="adj1" fmla="val -69997"/>
              <a:gd name="adj2" fmla="val 671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name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1141412" y="3324589"/>
            <a:ext cx="3352800" cy="1114328"/>
          </a:xfrm>
          <a:prstGeom prst="wedgeRoundRectCallout">
            <a:avLst>
              <a:gd name="adj1" fmla="val 65537"/>
              <a:gd name="adj2" fmla="val 6444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Multiple parameters 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different types</a:t>
            </a:r>
          </a:p>
        </p:txBody>
      </p:sp>
    </p:spTree>
    <p:extLst>
      <p:ext uri="{BB962C8B-B14F-4D97-AF65-F5344CB8AC3E}">
        <p14:creationId xmlns:p14="http://schemas.microsoft.com/office/powerpoint/2010/main" val="312919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prints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</a:t>
            </a:r>
            <a:r>
              <a:rPr lang="en-US" dirty="0"/>
              <a:t> of an integer number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Sign of Integer Number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903412" y="2362200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808412" y="2362200"/>
            <a:ext cx="61578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number 2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positive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3119176" y="251774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903412" y="3509343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-5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3808411" y="4606201"/>
            <a:ext cx="6157799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number 0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zero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3119176" y="4812028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TextBox 16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https://judge.softuni.bg/Contests/Practice/Index/304#1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903412" y="4652895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</a:p>
        </p:txBody>
      </p:sp>
      <p:sp>
        <p:nvSpPr>
          <p:cNvPr id="19" name="Right Arrow 15"/>
          <p:cNvSpPr/>
          <p:nvPr/>
        </p:nvSpPr>
        <p:spPr>
          <a:xfrm>
            <a:off x="3119176" y="3664885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3833200" y="3509343"/>
            <a:ext cx="6133011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number -5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negative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6156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Sign of Integer Number</a:t>
            </a: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622412" y="1234619"/>
            <a:ext cx="10944000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PrintSign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(number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0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Console.WriteLine("The number {0} is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positive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else if (number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 0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Console.WriteLine("The number {0} </a:t>
            </a:r>
            <a:r>
              <a:rPr lang="en-GB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negative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.", 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else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Console.WriteLine("The number {0} is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zero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.", 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5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Main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PrintSign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(int.Parse(Console.ReadLine()));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1722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8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dirty="0"/>
              <a:t>Parameters can accept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default values</a:t>
            </a:r>
            <a:r>
              <a:rPr lang="en-US" sz="3000" dirty="0"/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200" dirty="0"/>
          </a:p>
          <a:p>
            <a:endParaRPr lang="en-US" sz="2000" dirty="0"/>
          </a:p>
          <a:p>
            <a:r>
              <a:rPr lang="en-US" sz="3000" dirty="0"/>
              <a:t>The above method can be called in several ways:</a:t>
            </a:r>
            <a:endParaRPr lang="bg-BG" sz="3000" dirty="0"/>
          </a:p>
          <a:p>
            <a:endParaRPr lang="en-US" sz="3600" dirty="0"/>
          </a:p>
          <a:p>
            <a:endParaRPr lang="en-US" dirty="0"/>
          </a:p>
        </p:txBody>
      </p:sp>
      <p:sp>
        <p:nvSpPr>
          <p:cNvPr id="543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Parameters</a:t>
            </a:r>
            <a:endParaRPr lang="bg-BG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84212" y="1828800"/>
            <a:ext cx="10363200" cy="24191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PrintNumbers(int start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0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int end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100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start; i &lt;= end; i++)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Console.Write("{0} ", i);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684212" y="5105400"/>
            <a:ext cx="10363200" cy="137473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PrintNumbers();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end: 40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start: 35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7313612" y="2401456"/>
            <a:ext cx="1676400" cy="1032316"/>
          </a:xfrm>
          <a:prstGeom prst="wedgeRoundRectCallout">
            <a:avLst>
              <a:gd name="adj1" fmla="val 71013"/>
              <a:gd name="adj2" fmla="val -6100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Default values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4646612" y="5029200"/>
            <a:ext cx="3200400" cy="941797"/>
          </a:xfrm>
          <a:prstGeom prst="wedgeRoundRectCallout">
            <a:avLst>
              <a:gd name="adj1" fmla="val -82992"/>
              <a:gd name="adj2" fmla="val 467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 be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skipped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at method invocation</a:t>
            </a:r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70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Printing Triangle</a:t>
            </a:r>
            <a:endParaRPr lang="bg-BG" dirty="0"/>
          </a:p>
        </p:txBody>
      </p:sp>
      <p:sp>
        <p:nvSpPr>
          <p:cNvPr id="576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for printing triangles as shown below: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https://judge.softuni.bg/Contests/Practice/Index/304#2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503612" y="2676636"/>
            <a:ext cx="1447800" cy="25879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264611" y="2202659"/>
            <a:ext cx="1792201" cy="353594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1 2 3 4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2412" y="3625197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ight Arrow 12"/>
          <p:cNvSpPr/>
          <p:nvPr/>
        </p:nvSpPr>
        <p:spPr>
          <a:xfrm>
            <a:off x="2741612" y="3780131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283411" y="3625197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7502611" y="3780131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36147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prints a single line,</a:t>
            </a:r>
            <a:r>
              <a:rPr lang="en-US" dirty="0"/>
              <a:t> consisting of numbers from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given start</a:t>
            </a:r>
            <a:r>
              <a:rPr lang="en-US" dirty="0"/>
              <a:t> to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given end</a:t>
            </a:r>
            <a:r>
              <a:rPr lang="en-US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Printing Triangle</a:t>
            </a:r>
            <a:endParaRPr lang="en-US" dirty="0"/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025524" y="2475344"/>
            <a:ext cx="10134600" cy="35394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PrintLine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int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 &lt;=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+ " 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816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40341"/>
            <a:ext cx="4762597" cy="1110780"/>
          </a:xfrm>
        </p:spPr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5F873C87-EC5C-4667-968F-49F825529B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7269226"/>
                  </p:ext>
                </p:extLst>
              </p:nvPr>
            </p:nvGraphicFramePr>
            <p:xfrm>
              <a:off x="693967" y="1295400"/>
              <a:ext cx="3419642" cy="1924050"/>
            </p:xfrm>
            <a:graphic>
              <a:graphicData uri="http://schemas.microsoft.com/office/powerpoint/2016/slidezoom">
                <pslz:sldZm>
                  <pslz:sldZmObj sldId="467" cId="1211587764">
                    <pslz:zmPr id="{1762E90A-0B3E-4CE5-9EBA-B4FF4FE94B30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19642" cy="19240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Slide Zoom 3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5F873C87-EC5C-4667-968F-49F825529B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3967" y="1295400"/>
                <a:ext cx="3419642" cy="19240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470F3651-7DB0-4AD6-850D-2B198E129E1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20523272"/>
                  </p:ext>
                </p:extLst>
              </p:nvPr>
            </p:nvGraphicFramePr>
            <p:xfrm>
              <a:off x="4461949" y="1295400"/>
              <a:ext cx="3419642" cy="1924050"/>
            </p:xfrm>
            <a:graphic>
              <a:graphicData uri="http://schemas.microsoft.com/office/powerpoint/2016/slidezoom">
                <pslz:sldZm>
                  <pslz:sldZmObj sldId="475" cId="3358769995">
                    <pslz:zmPr id="{0DE51EA4-A24B-455D-A38F-903E3A708675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19642" cy="19240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470F3651-7DB0-4AD6-850D-2B198E129E1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61949" y="1295400"/>
                <a:ext cx="3419642" cy="19240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9E97EF70-5977-43D6-842E-8D51FEF936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89834501"/>
                  </p:ext>
                </p:extLst>
              </p:nvPr>
            </p:nvGraphicFramePr>
            <p:xfrm>
              <a:off x="8230780" y="1295400"/>
              <a:ext cx="3419642" cy="1924050"/>
            </p:xfrm>
            <a:graphic>
              <a:graphicData uri="http://schemas.microsoft.com/office/powerpoint/2016/slidezoom">
                <pslz:sldZm>
                  <pslz:sldZmObj sldId="486" cId="3401972240">
                    <pslz:zmPr id="{2A2A3C29-4D1F-4724-9E5D-C509F6F96D0F}" returnToParent="0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19642" cy="19240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9E97EF70-5977-43D6-842E-8D51FEF936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30780" y="1295400"/>
                <a:ext cx="3419642" cy="19240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922361C0-1567-45ED-8A19-A25B3315F49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22842547"/>
                  </p:ext>
                </p:extLst>
              </p:nvPr>
            </p:nvGraphicFramePr>
            <p:xfrm>
              <a:off x="667547" y="3910201"/>
              <a:ext cx="3419642" cy="1924050"/>
            </p:xfrm>
            <a:graphic>
              <a:graphicData uri="http://schemas.microsoft.com/office/powerpoint/2016/slidezoom">
                <pslz:sldZm>
                  <pslz:sldZmObj sldId="494" cId="46633891">
                    <pslz:zmPr id="{BC13D67E-CF63-4A79-A6D5-11AD0BD85577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19642" cy="19240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4" name="Slide Zoom 13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922361C0-1567-45ED-8A19-A25B3315F4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7547" y="3910201"/>
                <a:ext cx="3419642" cy="19240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466D85CA-50B7-4804-B9F7-57EC1EE93E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0230089"/>
                  </p:ext>
                </p:extLst>
              </p:nvPr>
            </p:nvGraphicFramePr>
            <p:xfrm>
              <a:off x="4461949" y="3910201"/>
              <a:ext cx="3419642" cy="1924050"/>
            </p:xfrm>
            <a:graphic>
              <a:graphicData uri="http://schemas.microsoft.com/office/powerpoint/2016/slidezoom">
                <pslz:sldZm>
                  <pslz:sldZmObj sldId="500" cId="2149801787">
                    <pslz:zmPr id="{37E8A8EC-55E0-4514-B39B-3D3A5AA196B6}" returnToParent="0" transitionDur="1000">
                      <p166:blipFill xmlns:p166="http://schemas.microsoft.com/office/powerpoint/2016/6/main">
                        <a:blip r:embed="rId1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19642" cy="19240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6" name="Slide Zoom 15">
                <a:hlinkClick r:id="rId16" action="ppaction://hlinksldjump"/>
                <a:extLst>
                  <a:ext uri="{FF2B5EF4-FFF2-40B4-BE49-F238E27FC236}">
                    <a16:creationId xmlns:a16="http://schemas.microsoft.com/office/drawing/2014/main" id="{466D85CA-50B7-4804-B9F7-57EC1EE93E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461949" y="3910201"/>
                <a:ext cx="3419642" cy="19240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8" name="Slide Zoom 17">
                <a:extLst>
                  <a:ext uri="{FF2B5EF4-FFF2-40B4-BE49-F238E27FC236}">
                    <a16:creationId xmlns:a16="http://schemas.microsoft.com/office/drawing/2014/main" id="{18494E5D-7EB3-496D-93A2-3255C95C29F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6097895"/>
                  </p:ext>
                </p:extLst>
              </p:nvPr>
            </p:nvGraphicFramePr>
            <p:xfrm>
              <a:off x="8230780" y="3906502"/>
              <a:ext cx="3419642" cy="1924050"/>
            </p:xfrm>
            <a:graphic>
              <a:graphicData uri="http://schemas.microsoft.com/office/powerpoint/2016/slidezoom">
                <pslz:sldZm>
                  <pslz:sldZmObj sldId="509" cId="4247587546">
                    <pslz:zmPr id="{13745992-5294-4891-AE4B-97DCB20B6068}" returnToParent="0" transitionDur="1000">
                      <p166:blipFill xmlns:p166="http://schemas.microsoft.com/office/powerpoint/2016/6/main">
                        <a:blip r:embed="rId1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19642" cy="19240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8" name="Slide Zoom 17">
                <a:hlinkClick r:id="rId19" action="ppaction://hlinksldjump"/>
                <a:extLst>
                  <a:ext uri="{FF2B5EF4-FFF2-40B4-BE49-F238E27FC236}">
                    <a16:creationId xmlns:a16="http://schemas.microsoft.com/office/drawing/2014/main" id="{18494E5D-7EB3-496D-93A2-3255C95C29F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230780" y="3906502"/>
                <a:ext cx="3419642" cy="19240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442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prints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first half (1..n)</a:t>
            </a:r>
            <a:r>
              <a:rPr lang="en-US" dirty="0"/>
              <a:t> and then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second half (n-1…1)</a:t>
            </a:r>
            <a:r>
              <a:rPr lang="en-US" dirty="0"/>
              <a:t> of the triangle: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Printing Triangle (2)</a:t>
            </a:r>
            <a:endParaRPr lang="en-US" dirty="0"/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025524" y="2480370"/>
            <a:ext cx="10134600" cy="35394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PrintTriangle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line = 1; line &lt;= n; line++)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PrintLine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(1, line);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line = n - 1; line &gt;= 1; line--)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PrintLine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(1, line);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8228012" y="1843277"/>
            <a:ext cx="2275657" cy="978316"/>
          </a:xfrm>
          <a:prstGeom prst="wedgeRoundRectCallout">
            <a:avLst>
              <a:gd name="adj1" fmla="val -78895"/>
              <a:gd name="adj2" fmla="val 396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with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https://judge.softuni.bg/Contests/Practice/Index/304#2</a:t>
            </a:r>
            <a:endParaRPr lang="en-US" dirty="0"/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6627812" y="3932373"/>
            <a:ext cx="1981200" cy="604359"/>
          </a:xfrm>
          <a:prstGeom prst="wedgeRoundRectCallout">
            <a:avLst>
              <a:gd name="adj1" fmla="val -79827"/>
              <a:gd name="adj2" fmla="val -413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Lines 1...n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auto">
          <a:xfrm>
            <a:off x="6551612" y="5280095"/>
            <a:ext cx="2133600" cy="604359"/>
          </a:xfrm>
          <a:prstGeom prst="wedgeRoundRectCallout">
            <a:avLst>
              <a:gd name="adj1" fmla="val -77662"/>
              <a:gd name="adj2" fmla="val -5362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Lines n-1…1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97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90413" y="1012208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Draw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filled square </a:t>
            </a:r>
            <a:r>
              <a:rPr lang="en-US" sz="3200" dirty="0"/>
              <a:t>of size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3200" dirty="0"/>
              <a:t> like in the example: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Draw </a:t>
            </a:r>
            <a:r>
              <a:rPr lang="bg-BG" dirty="0"/>
              <a:t>а </a:t>
            </a:r>
            <a:r>
              <a:rPr lang="en-US" dirty="0"/>
              <a:t>Filled Square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303526" y="1725549"/>
            <a:ext cx="3134286" cy="1697763"/>
            <a:chOff x="7227326" y="1883637"/>
            <a:chExt cx="3134286" cy="1697763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7227326" y="2365494"/>
              <a:ext cx="609600" cy="6243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80000" tIns="108000" rIns="180000" bIns="10800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4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8609012" y="1883637"/>
              <a:ext cx="1752600" cy="169776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08000" tIns="36000" rIns="108000" bIns="3600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--------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-\/\/\/-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-\/\/\/-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--------</a:t>
              </a:r>
            </a:p>
          </p:txBody>
        </p:sp>
        <p:sp>
          <p:nvSpPr>
            <p:cNvPr id="7" name="Right Arrow 6"/>
            <p:cNvSpPr/>
            <p:nvPr/>
          </p:nvSpPr>
          <p:spPr>
            <a:xfrm>
              <a:off x="8008017" y="2487181"/>
              <a:ext cx="457200" cy="381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08012" y="1823112"/>
            <a:ext cx="5354181" cy="43619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Console.WriteLine(new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string('-', 2 * n));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PrintMiddleRow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Console.Write('-');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1; i &lt; n;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Console.Write("\\/");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Console.WriteLine('-');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156212" y="3669771"/>
            <a:ext cx="5410200" cy="25152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n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TODO: read n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0; i &lt; n - 2;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PrintMiddleRow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https://judge.softuni.bg/Contests/Practice/Index/304#3</a:t>
            </a:r>
            <a:endParaRPr lang="en-US" dirty="0"/>
          </a:p>
        </p:txBody>
      </p:sp>
      <p:sp>
        <p:nvSpPr>
          <p:cNvPr id="15" name="AutoShape 23"/>
          <p:cNvSpPr>
            <a:spLocks noChangeArrowheads="1"/>
          </p:cNvSpPr>
          <p:nvPr/>
        </p:nvSpPr>
        <p:spPr bwMode="auto">
          <a:xfrm>
            <a:off x="4760451" y="2514600"/>
            <a:ext cx="2275657" cy="978316"/>
          </a:xfrm>
          <a:prstGeom prst="wedgeRoundRectCallout">
            <a:avLst>
              <a:gd name="adj1" fmla="val -15641"/>
              <a:gd name="adj2" fmla="val -780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with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042821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55172"/>
            <a:ext cx="10363200" cy="820600"/>
          </a:xfrm>
        </p:spPr>
        <p:txBody>
          <a:bodyPr/>
          <a:lstStyle/>
          <a:p>
            <a:r>
              <a:rPr lang="en-US" dirty="0"/>
              <a:t>Declaring and Invoking Methods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12" y="1010632"/>
            <a:ext cx="3524026" cy="36375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71" y="1447800"/>
            <a:ext cx="3665563" cy="28194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965" y="1468582"/>
            <a:ext cx="3607247" cy="295101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8083328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1" name="Rectangle 3"/>
          <p:cNvSpPr>
            <a:spLocks noGrp="1" noChangeArrowheads="1"/>
          </p:cNvSpPr>
          <p:nvPr>
            <p:ph type="title"/>
          </p:nvPr>
        </p:nvSpPr>
        <p:spPr>
          <a:xfrm>
            <a:off x="1141412" y="5410200"/>
            <a:ext cx="9906000" cy="986800"/>
          </a:xfrm>
          <a:noFill/>
          <a:ln/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Returning Values From Methods</a:t>
            </a:r>
            <a:endParaRPr lang="bg-BG" dirty="0"/>
          </a:p>
        </p:txBody>
      </p:sp>
      <p:pic>
        <p:nvPicPr>
          <p:cNvPr id="6" name="Picture 2" descr="Резултат с изображение за func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403" y="873430"/>
            <a:ext cx="4278017" cy="4231970"/>
          </a:xfrm>
          <a:prstGeom prst="roundRect">
            <a:avLst>
              <a:gd name="adj" fmla="val 1389"/>
            </a:avLst>
          </a:prstGeom>
          <a:solidFill>
            <a:schemeClr val="tx2">
              <a:lumMod val="75000"/>
            </a:schemeClr>
          </a:solidFill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401972240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1"/>
            <a:ext cx="11804822" cy="5730876"/>
          </a:xfrm>
        </p:spPr>
        <p:txBody>
          <a:bodyPr>
            <a:normAutofit/>
          </a:bodyPr>
          <a:lstStyle/>
          <a:p>
            <a:r>
              <a:rPr lang="en-US" sz="3200" dirty="0"/>
              <a:t>Type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en-US" sz="3200" dirty="0">
                <a:latin typeface="+mj-lt"/>
                <a:cs typeface="Consolas" pitchFamily="49" charset="0"/>
              </a:rPr>
              <a:t> – </a:t>
            </a:r>
            <a:r>
              <a:rPr lang="en-US" sz="3200" dirty="0"/>
              <a:t>does not return a value (only executes code)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marL="377887" lvl="1" indent="0">
              <a:buNone/>
            </a:pPr>
            <a:endParaRPr lang="en-US" sz="2400" dirty="0"/>
          </a:p>
          <a:p>
            <a:endParaRPr lang="en-US" sz="3200" dirty="0"/>
          </a:p>
          <a:p>
            <a:r>
              <a:rPr lang="en-US" sz="3200" dirty="0"/>
              <a:t>Other types – return values, based on the method's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return type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Return Types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883802" y="1734128"/>
            <a:ext cx="10363198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/>
              <a:t>static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void</a:t>
            </a:r>
            <a:r>
              <a:rPr lang="en-US"/>
              <a:t> AddOne(int n) </a:t>
            </a:r>
            <a:endParaRPr lang="en-US" dirty="0"/>
          </a:p>
          <a:p>
            <a:r>
              <a:rPr lang="en-US"/>
              <a:t>{</a:t>
            </a:r>
            <a:endParaRPr lang="en-US" dirty="0"/>
          </a:p>
          <a:p>
            <a:r>
              <a:rPr lang="en-US"/>
              <a:t>  n += 1;</a:t>
            </a:r>
            <a:endParaRPr lang="en-US" dirty="0"/>
          </a:p>
          <a:p>
            <a:r>
              <a:rPr lang="en-US"/>
              <a:t>  Console.WriteLine(n);</a:t>
            </a:r>
            <a:endParaRPr lang="en-US" dirty="0"/>
          </a:p>
          <a:p>
            <a:r>
              <a:rPr lang="en-US"/>
              <a:t>}</a:t>
            </a:r>
            <a:endParaRPr lang="en-US" dirty="0"/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864608" y="4724400"/>
            <a:ext cx="10363198" cy="16954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/>
              <a:t>static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/>
              <a:t> PlusOne(int n) 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return n + 1;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5713412" y="2286000"/>
            <a:ext cx="1981200" cy="1066800"/>
          </a:xfrm>
          <a:prstGeom prst="wedgeRoundRectCallout">
            <a:avLst>
              <a:gd name="adj1" fmla="val -78299"/>
              <a:gd name="adj2" fmla="val 2880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statement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4408776" y="5581072"/>
            <a:ext cx="3581400" cy="683195"/>
          </a:xfrm>
          <a:prstGeom prst="wedgeRoundRectCallout">
            <a:avLst>
              <a:gd name="adj1" fmla="val -69046"/>
              <a:gd name="adj2" fmla="val -2182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return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value</a:t>
            </a:r>
          </a:p>
        </p:txBody>
      </p:sp>
    </p:spTree>
    <p:extLst>
      <p:ext uri="{BB962C8B-B14F-4D97-AF65-F5344CB8AC3E}">
        <p14:creationId xmlns:p14="http://schemas.microsoft.com/office/powerpoint/2010/main" val="977808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1"/>
            <a:ext cx="11804822" cy="5730876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return</a:t>
            </a:r>
            <a:r>
              <a:rPr lang="en-US" sz="3200" dirty="0"/>
              <a:t> keyword immediately stops the method's execution</a:t>
            </a:r>
          </a:p>
          <a:p>
            <a:r>
              <a:rPr lang="en-US" sz="3200" dirty="0"/>
              <a:t>Returns the specified value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Void methods can be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terminated</a:t>
            </a:r>
            <a:r>
              <a:rPr lang="en-US" sz="3200" dirty="0"/>
              <a:t> by just using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return</a:t>
            </a:r>
          </a:p>
          <a:p>
            <a:endParaRPr lang="en-US" sz="32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marL="377887" lvl="1" indent="0">
              <a:buNone/>
            </a:pPr>
            <a:endParaRPr lang="en-US" sz="240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</a:rPr>
              <a:t>Return</a:t>
            </a:r>
            <a:r>
              <a:rPr lang="en-US" dirty="0"/>
              <a:t> Statement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911225" y="2380672"/>
            <a:ext cx="10363198" cy="243410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/>
              <a:t>static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string</a:t>
            </a:r>
            <a:r>
              <a:rPr lang="en-US"/>
              <a:t> ReadFullName() </a:t>
            </a:r>
            <a:endParaRPr lang="en-US" dirty="0"/>
          </a:p>
          <a:p>
            <a:r>
              <a:rPr lang="en-US"/>
              <a:t>{</a:t>
            </a:r>
            <a:endParaRPr lang="en-US" dirty="0"/>
          </a:p>
          <a:p>
            <a:r>
              <a:rPr lang="en-US"/>
              <a:t>  string firstName = Console.ReadLine();</a:t>
            </a:r>
            <a:endParaRPr lang="en-US" dirty="0"/>
          </a:p>
          <a:p>
            <a:r>
              <a:rPr lang="en-US"/>
              <a:t>  string lastName = Console.ReadLine();</a:t>
            </a:r>
            <a:endParaRPr lang="en-US" dirty="0"/>
          </a:p>
          <a:p>
            <a:r>
              <a:rPr lang="en-US"/>
              <a:t> 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/>
              <a:t> firstName + " " + lastName;</a:t>
            </a:r>
            <a:endParaRPr lang="en-US" dirty="0"/>
          </a:p>
          <a:p>
            <a:r>
              <a:rPr lang="en-US"/>
              <a:t>}</a:t>
            </a:r>
            <a:endParaRPr lang="en-US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911225" y="5791200"/>
            <a:ext cx="10363198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/>
              <a:t>return;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8355141" y="3713791"/>
            <a:ext cx="2667000" cy="685800"/>
          </a:xfrm>
          <a:prstGeom prst="wedgeRoundRectCallout">
            <a:avLst>
              <a:gd name="adj1" fmla="val -82349"/>
              <a:gd name="adj2" fmla="val 199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a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758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1"/>
            <a:ext cx="11804822" cy="573087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200" dirty="0"/>
              <a:t>Return value can be:</a:t>
            </a:r>
          </a:p>
          <a:p>
            <a:pPr lvl="1">
              <a:lnSpc>
                <a:spcPct val="12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Assigned</a:t>
            </a:r>
            <a:r>
              <a:rPr lang="en-US" sz="3000" dirty="0"/>
              <a:t> to a variable:</a:t>
            </a:r>
          </a:p>
          <a:p>
            <a:pPr lvl="1">
              <a:lnSpc>
                <a:spcPct val="120000"/>
              </a:lnSpc>
            </a:pPr>
            <a:endParaRPr lang="en-US" sz="3000" dirty="0"/>
          </a:p>
          <a:p>
            <a:pPr lvl="1">
              <a:lnSpc>
                <a:spcPct val="12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Used</a:t>
            </a:r>
            <a:r>
              <a:rPr lang="en-US" sz="3000" dirty="0"/>
              <a:t> in expression:</a:t>
            </a:r>
          </a:p>
          <a:p>
            <a:pPr lvl="1">
              <a:lnSpc>
                <a:spcPct val="120000"/>
              </a:lnSpc>
            </a:pPr>
            <a:endParaRPr lang="en-US" sz="3000" dirty="0"/>
          </a:p>
          <a:p>
            <a:pPr lvl="1">
              <a:lnSpc>
                <a:spcPct val="12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Passed</a:t>
            </a:r>
            <a:r>
              <a:rPr lang="en-US" sz="3000" dirty="0"/>
              <a:t> to another method: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Return Values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065212" y="2438400"/>
            <a:ext cx="102108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/>
              <a:t>int max = GetMax(5, 10);</a:t>
            </a:r>
            <a:endParaRPr lang="en-US" sz="2800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1065212" y="3846803"/>
            <a:ext cx="102108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decimal total </a:t>
            </a:r>
            <a:r>
              <a:rPr lang="en-US" sz="2800"/>
              <a:t>= GetPrice() * quantity * 1.20m;</a:t>
            </a:r>
            <a:endParaRPr lang="en-US" sz="2800" dirty="0"/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1031726" y="5294603"/>
            <a:ext cx="10244286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 err="1"/>
              <a:t>int</a:t>
            </a:r>
            <a:r>
              <a:rPr lang="en-US" sz="2800" dirty="0"/>
              <a:t> age = </a:t>
            </a:r>
            <a:r>
              <a:rPr lang="en-US" sz="2800" dirty="0" err="1"/>
              <a:t>int.Parse</a:t>
            </a:r>
            <a:r>
              <a:rPr lang="en-US" sz="2800" dirty="0"/>
              <a:t>(</a:t>
            </a:r>
            <a:r>
              <a:rPr lang="en-US" sz="2800" dirty="0" err="1"/>
              <a:t>Console.ReadLine</a:t>
            </a:r>
            <a:r>
              <a:rPr lang="en-US" sz="2800" dirty="0"/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28725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5672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 temperature from Fahrenheit to Celsius:</a:t>
            </a:r>
            <a:endParaRPr lang="bg-BG" dirty="0"/>
          </a:p>
        </p:txBody>
      </p:sp>
      <p:sp>
        <p:nvSpPr>
          <p:cNvPr id="5672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Temperature Conversion – Example</a:t>
            </a:r>
            <a:endParaRPr lang="bg-BG" dirty="0"/>
          </a:p>
        </p:txBody>
      </p:sp>
      <p:sp>
        <p:nvSpPr>
          <p:cNvPr id="567300" name="Rectangle 4"/>
          <p:cNvSpPr>
            <a:spLocks noChangeArrowheads="1"/>
          </p:cNvSpPr>
          <p:nvPr/>
        </p:nvSpPr>
        <p:spPr bwMode="auto">
          <a:xfrm>
            <a:off x="760412" y="3733800"/>
            <a:ext cx="10530000" cy="24191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Console.Write("Temperature in Fahrenheit: ");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fahrenheit = double.Parse(Console.ReadLine());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celsius =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FahrenheitToCelsius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(fahrenheit);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Console.Write("Temperature in Celsius: {0:F2}", celsius);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60412" y="1809490"/>
            <a:ext cx="10530000" cy="175432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double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FahrenheitToCelsius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degrees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celsius = (degrees - 32) * 5 / 9;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celsius;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0028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730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a method that calculates and returns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area of a triangle</a:t>
            </a:r>
            <a:r>
              <a:rPr lang="en-US" dirty="0"/>
              <a:t> by given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height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Calculate Triangle Area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0355" b="1618"/>
          <a:stretch/>
        </p:blipFill>
        <p:spPr>
          <a:xfrm>
            <a:off x="836612" y="2895600"/>
            <a:ext cx="6168721" cy="2489454"/>
          </a:xfrm>
          <a:prstGeom prst="roundRect">
            <a:avLst>
              <a:gd name="adj" fmla="val 2217"/>
            </a:avLst>
          </a:prstGeom>
        </p:spPr>
      </p:pic>
      <p:sp>
        <p:nvSpPr>
          <p:cNvPr id="8" name="Text Placeholder 5"/>
          <p:cNvSpPr txBox="1">
            <a:spLocks/>
          </p:cNvSpPr>
          <p:nvPr/>
        </p:nvSpPr>
        <p:spPr>
          <a:xfrm>
            <a:off x="7466012" y="3600385"/>
            <a:ext cx="1414377" cy="10798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b = 3</a:t>
            </a:r>
          </a:p>
          <a:p>
            <a:r>
              <a:rPr lang="en-US" sz="2800"/>
              <a:t>h</a:t>
            </a:r>
            <a:r>
              <a:rPr lang="en-US" sz="2800" baseline="-25000"/>
              <a:t>b </a:t>
            </a:r>
            <a:r>
              <a:rPr lang="en-US" sz="2800"/>
              <a:t>= 4</a:t>
            </a:r>
            <a:endParaRPr lang="en-US" sz="2800" dirty="0"/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9904412" y="3815828"/>
            <a:ext cx="12954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A = 6</a:t>
            </a:r>
          </a:p>
        </p:txBody>
      </p:sp>
      <p:sp>
        <p:nvSpPr>
          <p:cNvPr id="10" name="Right Arrow 6"/>
          <p:cNvSpPr/>
          <p:nvPr/>
        </p:nvSpPr>
        <p:spPr>
          <a:xfrm>
            <a:off x="9162838" y="3949826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TextBox 10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https://judge.softuni.bg/Contests/Practice/Index/304#5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084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Create a method with two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parameters</a:t>
            </a:r>
            <a:r>
              <a:rPr lang="en-US" dirty="0"/>
              <a:t> and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return value</a:t>
            </a:r>
            <a:r>
              <a:rPr lang="en-US" dirty="0"/>
              <a:t>: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Calculate Triangle Area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5024" y="2347544"/>
            <a:ext cx="10515600" cy="150461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5000"/>
              </a:lnSpc>
            </a:pPr>
            <a:r>
              <a:rPr lang="en-US" sz="2200" dirty="0"/>
              <a:t>static double 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CalcTriangleArea</a:t>
            </a:r>
            <a:r>
              <a:rPr lang="en-US" sz="2200" dirty="0"/>
              <a:t>(double 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sz="2200" dirty="0"/>
              <a:t>, double 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height</a:t>
            </a:r>
            <a:r>
              <a:rPr lang="en-US" sz="2200" dirty="0"/>
              <a:t>)</a:t>
            </a:r>
          </a:p>
          <a:p>
            <a:pPr>
              <a:lnSpc>
                <a:spcPct val="95000"/>
              </a:lnSpc>
            </a:pPr>
            <a:r>
              <a:rPr lang="en-US" sz="2200" dirty="0"/>
              <a:t>{</a:t>
            </a:r>
          </a:p>
          <a:p>
            <a:pPr>
              <a:lnSpc>
                <a:spcPct val="95000"/>
              </a:lnSpc>
            </a:pPr>
            <a:r>
              <a:rPr lang="en-US" sz="2200" dirty="0"/>
              <a:t>  return width * height / 2;</a:t>
            </a:r>
          </a:p>
          <a:p>
            <a:pPr>
              <a:lnSpc>
                <a:spcPct val="95000"/>
              </a:lnSpc>
            </a:pPr>
            <a:r>
              <a:rPr lang="en-US" sz="2200" dirty="0"/>
              <a:t>}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835024" y="3954824"/>
            <a:ext cx="10515600" cy="21478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ct val="95000"/>
              </a:lnSpc>
            </a:pPr>
            <a:r>
              <a:rPr lang="en-US" sz="2200" dirty="0"/>
              <a:t>static void Main()</a:t>
            </a:r>
          </a:p>
          <a:p>
            <a:pPr>
              <a:lnSpc>
                <a:spcPct val="95000"/>
              </a:lnSpc>
            </a:pPr>
            <a:r>
              <a:rPr lang="en-US" sz="2200" dirty="0"/>
              <a:t>{</a:t>
            </a:r>
          </a:p>
          <a:p>
            <a:pPr>
              <a:lnSpc>
                <a:spcPct val="95000"/>
              </a:lnSpc>
            </a:pPr>
            <a:r>
              <a:rPr lang="en-US" sz="2200" dirty="0"/>
              <a:t>  double width = double.Parse(Console.ReadLine());</a:t>
            </a:r>
          </a:p>
          <a:p>
            <a:pPr>
              <a:lnSpc>
                <a:spcPct val="95000"/>
              </a:lnSpc>
            </a:pPr>
            <a:r>
              <a:rPr lang="en-US" sz="2200" dirty="0"/>
              <a:t>  double height = double.Parse(Console.ReadLine());</a:t>
            </a:r>
          </a:p>
          <a:p>
            <a:pPr>
              <a:lnSpc>
                <a:spcPct val="95000"/>
              </a:lnSpc>
            </a:pPr>
            <a:r>
              <a:rPr lang="en-US" sz="2200" dirty="0"/>
              <a:t>  Console.WriteLine(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CalcTriangleArea</a:t>
            </a:r>
            <a:r>
              <a:rPr lang="en-US" sz="2200" dirty="0"/>
              <a:t>(width, height));</a:t>
            </a:r>
          </a:p>
          <a:p>
            <a:pPr>
              <a:lnSpc>
                <a:spcPct val="95000"/>
              </a:lnSpc>
            </a:pPr>
            <a:r>
              <a:rPr lang="en-US" sz="2200" dirty="0"/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62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192001" y="1794761"/>
            <a:ext cx="11804822" cy="32684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fund-softuni</a:t>
            </a:r>
            <a:endParaRPr lang="en-US" sz="6000" b="1" noProof="1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747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90413" y="1029856"/>
            <a:ext cx="11804822" cy="5570355"/>
          </a:xfrm>
        </p:spPr>
        <p:txBody>
          <a:bodyPr/>
          <a:lstStyle/>
          <a:p>
            <a:r>
              <a:rPr lang="en-US" dirty="0"/>
              <a:t>Create a method that calculates and returns the value of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number raised to a given power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Power Method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2" y="3171796"/>
            <a:ext cx="10439400" cy="30188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/>
              <a:t>static </a:t>
            </a:r>
            <a:r>
              <a:rPr lang="en-US" sz="2600"/>
              <a:t>double </a:t>
            </a:r>
            <a:r>
              <a:rPr lang="en-US" sz="2600">
                <a:solidFill>
                  <a:schemeClr val="tx2">
                    <a:lumMod val="75000"/>
                  </a:schemeClr>
                </a:solidFill>
              </a:rPr>
              <a:t>RaiseToPower</a:t>
            </a:r>
            <a:r>
              <a:rPr lang="en-US" sz="2600"/>
              <a:t>(double </a:t>
            </a:r>
            <a:r>
              <a:rPr lang="en-US" sz="2600">
                <a:solidFill>
                  <a:schemeClr val="tx2">
                    <a:lumMod val="75000"/>
                  </a:schemeClr>
                </a:solidFill>
              </a:rPr>
              <a:t>number</a:t>
            </a:r>
            <a:r>
              <a:rPr lang="en-US" sz="2600"/>
              <a:t>, int </a:t>
            </a:r>
            <a:r>
              <a:rPr lang="en-US" sz="2600">
                <a:solidFill>
                  <a:schemeClr val="tx2">
                    <a:lumMod val="75000"/>
                  </a:schemeClr>
                </a:solidFill>
              </a:rPr>
              <a:t>power</a:t>
            </a:r>
            <a:r>
              <a:rPr lang="en-US" sz="2600"/>
              <a:t>)</a:t>
            </a:r>
            <a:endParaRPr lang="en-US" sz="2600" dirty="0"/>
          </a:p>
          <a:p>
            <a:r>
              <a:rPr lang="en-US" sz="2600"/>
              <a:t>{</a:t>
            </a:r>
            <a:endParaRPr lang="en-US" sz="2600" dirty="0"/>
          </a:p>
          <a:p>
            <a:r>
              <a:rPr lang="en-US" sz="2600"/>
              <a:t>  double result = 1;</a:t>
            </a:r>
            <a:endParaRPr lang="en-US" sz="2600" dirty="0"/>
          </a:p>
          <a:p>
            <a:r>
              <a:rPr lang="en-US" sz="2600"/>
              <a:t>  for (int i = 0; i &lt; power; i++)</a:t>
            </a:r>
            <a:endParaRPr lang="en-US" sz="2600" dirty="0"/>
          </a:p>
          <a:p>
            <a:r>
              <a:rPr lang="en-US" sz="2600"/>
              <a:t>    result *= number;</a:t>
            </a:r>
            <a:endParaRPr lang="en-US" sz="2600" dirty="0"/>
          </a:p>
          <a:p>
            <a:r>
              <a:rPr lang="en-US" sz="2600">
                <a:solidFill>
                  <a:schemeClr val="tx2">
                    <a:lumMod val="75000"/>
                  </a:schemeClr>
                </a:solidFill>
              </a:rPr>
              <a:t>  return</a:t>
            </a:r>
            <a:r>
              <a:rPr lang="en-US" sz="2600"/>
              <a:t> result;</a:t>
            </a:r>
            <a:endParaRPr lang="en-US" sz="2600" dirty="0"/>
          </a:p>
          <a:p>
            <a:r>
              <a:rPr lang="en-US" sz="2600"/>
              <a:t>}</a:t>
            </a:r>
            <a:endParaRPr lang="en-US" sz="2600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990012" y="2290184"/>
            <a:ext cx="1548000" cy="6659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81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756212" y="2290184"/>
            <a:ext cx="15480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en-GB" sz="2800" b="1" baseline="300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en-US" sz="2800" b="1" baseline="30000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ight Arrow 12"/>
          <p:cNvSpPr/>
          <p:nvPr/>
        </p:nvSpPr>
        <p:spPr>
          <a:xfrm>
            <a:off x="8422944" y="2432646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884612" y="2267528"/>
            <a:ext cx="1548000" cy="6659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256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650812" y="2267528"/>
            <a:ext cx="15480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n-GB" sz="2800" b="1" baseline="300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</a:t>
            </a:r>
            <a:endParaRPr lang="en-US" sz="2800" b="1" baseline="30000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ight Arrow 12"/>
          <p:cNvSpPr/>
          <p:nvPr/>
        </p:nvSpPr>
        <p:spPr>
          <a:xfrm>
            <a:off x="3325011" y="2409990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050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486400"/>
            <a:ext cx="8938472" cy="820600"/>
          </a:xfrm>
        </p:spPr>
        <p:txBody>
          <a:bodyPr/>
          <a:lstStyle/>
          <a:p>
            <a:r>
              <a:rPr lang="en-US" dirty="0"/>
              <a:t>Overloading Methods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4329" y="1371600"/>
            <a:ext cx="7260167" cy="3733800"/>
          </a:xfrm>
          <a:prstGeom prst="roundRect">
            <a:avLst>
              <a:gd name="adj" fmla="val 2564"/>
            </a:avLst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66338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208212" y="2473960"/>
            <a:ext cx="4419600" cy="57404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combination of method's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dirty="0"/>
              <a:t>and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parameters </a:t>
            </a:r>
            <a:r>
              <a:rPr lang="en-US" dirty="0"/>
              <a:t>is called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signature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Signature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differentiates</a:t>
            </a:r>
            <a:r>
              <a:rPr lang="en-US" dirty="0"/>
              <a:t> between methods with same names</a:t>
            </a:r>
          </a:p>
          <a:p>
            <a:r>
              <a:rPr lang="en-US" dirty="0"/>
              <a:t>When methods with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same name </a:t>
            </a:r>
            <a:r>
              <a:rPr lang="en-US" dirty="0"/>
              <a:t>have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different signatures</a:t>
            </a:r>
            <a:r>
              <a:rPr lang="en-US" dirty="0"/>
              <a:t>, this is called method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overloading</a:t>
            </a:r>
            <a:r>
              <a:rPr lang="en-US" dirty="0"/>
              <a:t>"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19148" y="2472316"/>
            <a:ext cx="10439400" cy="174584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Print(string text)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Signature</a:t>
            </a:r>
          </a:p>
        </p:txBody>
      </p:sp>
      <p:sp>
        <p:nvSpPr>
          <p:cNvPr id="12" name="AutoShape 23"/>
          <p:cNvSpPr>
            <a:spLocks noChangeArrowheads="1"/>
          </p:cNvSpPr>
          <p:nvPr/>
        </p:nvSpPr>
        <p:spPr bwMode="auto">
          <a:xfrm>
            <a:off x="7764751" y="1828800"/>
            <a:ext cx="1911061" cy="1073283"/>
          </a:xfrm>
          <a:prstGeom prst="wedgeRoundRectCallout">
            <a:avLst>
              <a:gd name="adj1" fmla="val -94918"/>
              <a:gd name="adj2" fmla="val 3604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Method's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signature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09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Using same name for multiple methods with different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signatures</a:t>
            </a:r>
            <a:r>
              <a:rPr lang="en-US" dirty="0"/>
              <a:t> (method name and parameters)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006726" y="5227320"/>
            <a:ext cx="5235942" cy="3600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9"/>
          <p:cNvSpPr/>
          <p:nvPr/>
        </p:nvSpPr>
        <p:spPr>
          <a:xfrm>
            <a:off x="3001084" y="3820160"/>
            <a:ext cx="3017128" cy="3600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Rectangle 7"/>
          <p:cNvSpPr/>
          <p:nvPr/>
        </p:nvSpPr>
        <p:spPr>
          <a:xfrm>
            <a:off x="2992292" y="2412032"/>
            <a:ext cx="3178320" cy="3600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2" y="5195964"/>
            <a:ext cx="10439400" cy="1260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Print(string text, int number)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Console.WriteLine(text + ' ' + number);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89012" y="3776884"/>
            <a:ext cx="10439400" cy="1260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Print(int number)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Console.WriteLine(number);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97804" y="2362200"/>
            <a:ext cx="10439400" cy="1260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Print(string text)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Console.WriteLine(text);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Overloading Methods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7008812" y="3345157"/>
            <a:ext cx="2895599" cy="1082509"/>
          </a:xfrm>
          <a:prstGeom prst="wedgeRoundRectCallout">
            <a:avLst>
              <a:gd name="adj1" fmla="val 28788"/>
              <a:gd name="adj2" fmla="val -46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Different method signatures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5324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8" grpId="0" animBg="1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Method's return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is not part </a:t>
            </a:r>
            <a:r>
              <a:rPr lang="en-US" dirty="0"/>
              <a:t>of its signature</a:t>
            </a:r>
          </a:p>
          <a:p>
            <a:pPr>
              <a:lnSpc>
                <a:spcPct val="100000"/>
              </a:lnSpc>
            </a:pPr>
            <a:r>
              <a:rPr lang="en-US" dirty="0"/>
              <a:t>Consider the example: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/>
              <a:t>How would the compiler know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which method to call</a:t>
            </a:r>
            <a:r>
              <a:rPr lang="en-US" dirty="0"/>
              <a:t>?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19148" y="2514600"/>
            <a:ext cx="104394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Print(string text)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Signature and Return Type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19148" y="4221540"/>
            <a:ext cx="104394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Print(string text)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text;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7251812" y="3429000"/>
            <a:ext cx="2514600" cy="1121357"/>
          </a:xfrm>
          <a:prstGeom prst="wedgeRoundRectCallout">
            <a:avLst>
              <a:gd name="adj1" fmla="val -78389"/>
              <a:gd name="adj2" fmla="val 388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Compile-time error!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738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a method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GetMax()</a:t>
            </a:r>
            <a:r>
              <a:rPr lang="en-US" dirty="0"/>
              <a:t>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returns the greater</a:t>
            </a:r>
            <a:r>
              <a:rPr lang="en-US" dirty="0"/>
              <a:t> of two values (the values can be of type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char</a:t>
            </a:r>
            <a:r>
              <a:rPr lang="en-US" dirty="0"/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string</a:t>
            </a:r>
            <a:r>
              <a:rPr lang="en-US" dirty="0"/>
              <a:t>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Greater of Two Values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330364" y="3884222"/>
            <a:ext cx="141224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920557" y="3401429"/>
            <a:ext cx="1412248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ight Arrow 12"/>
          <p:cNvSpPr/>
          <p:nvPr/>
        </p:nvSpPr>
        <p:spPr>
          <a:xfrm>
            <a:off x="8626596" y="403572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058156" y="2870712"/>
            <a:ext cx="141224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16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522412" y="2438400"/>
            <a:ext cx="1552185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int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2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16</a:t>
            </a:r>
          </a:p>
        </p:txBody>
      </p:sp>
      <p:sp>
        <p:nvSpPr>
          <p:cNvPr id="12" name="Right Arrow 12"/>
          <p:cNvSpPr/>
          <p:nvPr/>
        </p:nvSpPr>
        <p:spPr>
          <a:xfrm>
            <a:off x="3354930" y="3063036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58156" y="4930812"/>
            <a:ext cx="141224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aaa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1685" y="4468229"/>
            <a:ext cx="1552851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aaa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bbb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ight Arrow 12"/>
          <p:cNvSpPr/>
          <p:nvPr/>
        </p:nvSpPr>
        <p:spPr>
          <a:xfrm>
            <a:off x="3354930" y="509352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TextBox 15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8612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55172"/>
            <a:ext cx="10363200" cy="820600"/>
          </a:xfrm>
        </p:spPr>
        <p:txBody>
          <a:bodyPr/>
          <a:lstStyle/>
          <a:p>
            <a:r>
              <a:rPr lang="en-US" dirty="0"/>
              <a:t>Returning Values and Overloading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12" y="1010632"/>
            <a:ext cx="3524026" cy="36375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71" y="1447800"/>
            <a:ext cx="3665563" cy="28194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965" y="1468582"/>
            <a:ext cx="3607247" cy="295101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944501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472070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Program Execution Flow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7158" y="1295400"/>
            <a:ext cx="7236579" cy="356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8017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726925" y="4419600"/>
            <a:ext cx="10650095" cy="21403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36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PrintLogo()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Console.WriteLine("Company Logo");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Console.WriteLine("http://www.companywebsite.com");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26924" y="1752600"/>
            <a:ext cx="10650095" cy="25780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Console.WriteLine("before method executes");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PrintLogo();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Console.WriteLine("after method executes");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program continues, after a method execution completes: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Execution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9675812" y="2217704"/>
            <a:ext cx="2152607" cy="564328"/>
          </a:xfrm>
          <a:prstGeom prst="wedgeRoundRectCallout">
            <a:avLst>
              <a:gd name="adj1" fmla="val -77900"/>
              <a:gd name="adj2" fmla="val 5267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Executes first</a:t>
            </a:r>
            <a:endParaRPr lang="bg-BG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9980612" y="2979419"/>
            <a:ext cx="1847807" cy="569498"/>
          </a:xfrm>
          <a:prstGeom prst="wedgeRoundRectCallout">
            <a:avLst>
              <a:gd name="adj1" fmla="val -418853"/>
              <a:gd name="adj2" fmla="val -992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call</a:t>
            </a:r>
            <a:endParaRPr lang="bg-BG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auto">
          <a:xfrm>
            <a:off x="9776369" y="3715020"/>
            <a:ext cx="2052050" cy="563486"/>
          </a:xfrm>
          <a:prstGeom prst="wedgeRoundRectCallout">
            <a:avLst>
              <a:gd name="adj1" fmla="val -90206"/>
              <a:gd name="adj2" fmla="val -5627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Executes last</a:t>
            </a:r>
            <a:endParaRPr lang="bg-BG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3674" y="3124199"/>
            <a:ext cx="1220543" cy="1732720"/>
            <a:chOff x="83674" y="3124199"/>
            <a:chExt cx="1220543" cy="1732720"/>
          </a:xfrm>
        </p:grpSpPr>
        <p:sp>
          <p:nvSpPr>
            <p:cNvPr id="2" name="Arrow: Curved Right 1"/>
            <p:cNvSpPr/>
            <p:nvPr/>
          </p:nvSpPr>
          <p:spPr>
            <a:xfrm>
              <a:off x="83674" y="3124200"/>
              <a:ext cx="762000" cy="1732719"/>
            </a:xfrm>
            <a:prstGeom prst="curvedRightArrow">
              <a:avLst>
                <a:gd name="adj1" fmla="val 25000"/>
                <a:gd name="adj2" fmla="val 52492"/>
                <a:gd name="adj3" fmla="val 25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847017" y="3124199"/>
              <a:ext cx="457200" cy="183600"/>
            </a:xfrm>
            <a:prstGeom prst="rect">
              <a:avLst/>
            </a:prstGeom>
            <a:solidFill>
              <a:srgbClr val="C3A5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</p:grpSp>
    </p:spTree>
    <p:extLst>
      <p:ext uri="{BB962C8B-B14F-4D97-AF65-F5344CB8AC3E}">
        <p14:creationId xmlns:p14="http://schemas.microsoft.com/office/powerpoint/2010/main" val="9210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"The stack"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 stores information</a:t>
            </a:r>
            <a:r>
              <a:rPr lang="en-GB" dirty="0"/>
              <a:t> about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active subroutines</a:t>
            </a:r>
            <a:r>
              <a:rPr lang="en-GB" dirty="0"/>
              <a:t> (methods) of a computer program</a:t>
            </a:r>
          </a:p>
          <a:p>
            <a:r>
              <a:rPr lang="en-GB" dirty="0"/>
              <a:t>Keeps track of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the point</a:t>
            </a:r>
            <a:r>
              <a:rPr lang="en-GB" dirty="0"/>
              <a:t> to which each active subroutine should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return control</a:t>
            </a:r>
            <a:r>
              <a:rPr lang="en-GB" dirty="0"/>
              <a:t> when it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finishes executing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Execution – Call Stack</a:t>
            </a:r>
          </a:p>
        </p:txBody>
      </p:sp>
      <p:sp>
        <p:nvSpPr>
          <p:cNvPr id="4" name="Text Placeholder 7"/>
          <p:cNvSpPr txBox="1">
            <a:spLocks/>
          </p:cNvSpPr>
          <p:nvPr/>
        </p:nvSpPr>
        <p:spPr>
          <a:xfrm>
            <a:off x="7666035" y="3810000"/>
            <a:ext cx="1828801" cy="2484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1"/>
          </a:p>
        </p:txBody>
      </p:sp>
      <p:sp>
        <p:nvSpPr>
          <p:cNvPr id="5" name="Text Placeholder 7"/>
          <p:cNvSpPr txBox="1">
            <a:spLocks/>
          </p:cNvSpPr>
          <p:nvPr/>
        </p:nvSpPr>
        <p:spPr>
          <a:xfrm>
            <a:off x="5367431" y="5042934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Method B</a:t>
            </a:r>
          </a:p>
        </p:txBody>
      </p:sp>
      <p:sp>
        <p:nvSpPr>
          <p:cNvPr id="8" name="Text Placeholder 7"/>
          <p:cNvSpPr txBox="1">
            <a:spLocks/>
          </p:cNvSpPr>
          <p:nvPr/>
        </p:nvSpPr>
        <p:spPr>
          <a:xfrm>
            <a:off x="3464056" y="5040672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Method A</a:t>
            </a:r>
          </a:p>
        </p:txBody>
      </p:sp>
      <p:sp>
        <p:nvSpPr>
          <p:cNvPr id="9" name="Text Placeholder 7"/>
          <p:cNvSpPr txBox="1">
            <a:spLocks/>
          </p:cNvSpPr>
          <p:nvPr/>
        </p:nvSpPr>
        <p:spPr>
          <a:xfrm>
            <a:off x="1560681" y="5040672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Main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66037" y="3837057"/>
            <a:ext cx="182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 Stack</a:t>
            </a:r>
          </a:p>
          <a:p>
            <a:pPr algn="ctr"/>
            <a:endParaRPr lang="en-US" sz="20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10103237" y="4629911"/>
            <a:ext cx="1530411" cy="1332125"/>
            <a:chOff x="7871782" y="4724400"/>
            <a:chExt cx="1804030" cy="1577874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6"/>
            <a:stretch/>
          </p:blipFill>
          <p:spPr>
            <a:xfrm>
              <a:off x="7871782" y="4724400"/>
              <a:ext cx="1804030" cy="157787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8736" y="5342474"/>
              <a:ext cx="1565941" cy="959800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2838461" y="4142709"/>
            <a:ext cx="1028212" cy="801165"/>
            <a:chOff x="2867036" y="4066509"/>
            <a:chExt cx="1028212" cy="801165"/>
          </a:xfrm>
        </p:grpSpPr>
        <p:sp>
          <p:nvSpPr>
            <p:cNvPr id="19" name="Arrow: Curved Right 18"/>
            <p:cNvSpPr/>
            <p:nvPr/>
          </p:nvSpPr>
          <p:spPr>
            <a:xfrm rot="5400000" flipV="1">
              <a:off x="3242825" y="4215393"/>
              <a:ext cx="313962" cy="990600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867036" y="4066509"/>
              <a:ext cx="1028212" cy="390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call</a:t>
              </a:r>
            </a:p>
          </p:txBody>
        </p:sp>
      </p:grpSp>
      <p:sp>
        <p:nvSpPr>
          <p:cNvPr id="23" name="Rectangle 22"/>
          <p:cNvSpPr/>
          <p:nvPr/>
        </p:nvSpPr>
        <p:spPr>
          <a:xfrm>
            <a:off x="303212" y="5121259"/>
            <a:ext cx="1104412" cy="3903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/>
              <a:t>START</a:t>
            </a: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1560681" y="5042617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Main</a:t>
            </a:r>
          </a:p>
        </p:txBody>
      </p:sp>
      <p:sp>
        <p:nvSpPr>
          <p:cNvPr id="25" name="Text Placeholder 7"/>
          <p:cNvSpPr txBox="1">
            <a:spLocks/>
          </p:cNvSpPr>
          <p:nvPr/>
        </p:nvSpPr>
        <p:spPr>
          <a:xfrm>
            <a:off x="3463191" y="5037283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Method A</a:t>
            </a:r>
          </a:p>
        </p:txBody>
      </p:sp>
      <p:sp>
        <p:nvSpPr>
          <p:cNvPr id="26" name="Text Placeholder 7"/>
          <p:cNvSpPr txBox="1">
            <a:spLocks/>
          </p:cNvSpPr>
          <p:nvPr/>
        </p:nvSpPr>
        <p:spPr>
          <a:xfrm>
            <a:off x="5367431" y="5042098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Method B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4760216" y="4163410"/>
            <a:ext cx="1028212" cy="780464"/>
            <a:chOff x="4788791" y="4087210"/>
            <a:chExt cx="1028212" cy="780464"/>
          </a:xfrm>
        </p:grpSpPr>
        <p:sp>
          <p:nvSpPr>
            <p:cNvPr id="22" name="Rectangle 21"/>
            <p:cNvSpPr/>
            <p:nvPr/>
          </p:nvSpPr>
          <p:spPr>
            <a:xfrm>
              <a:off x="4788791" y="4087210"/>
              <a:ext cx="1028212" cy="390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call</a:t>
              </a:r>
            </a:p>
          </p:txBody>
        </p:sp>
        <p:sp>
          <p:nvSpPr>
            <p:cNvPr id="27" name="Arrow: Curved Right 26"/>
            <p:cNvSpPr/>
            <p:nvPr/>
          </p:nvSpPr>
          <p:spPr>
            <a:xfrm rot="5400000" flipV="1">
              <a:off x="5147440" y="4216917"/>
              <a:ext cx="310914" cy="990600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4657001" y="5708886"/>
            <a:ext cx="1243844" cy="648998"/>
            <a:chOff x="4685576" y="5632686"/>
            <a:chExt cx="1243844" cy="648998"/>
          </a:xfrm>
        </p:grpSpPr>
        <p:sp>
          <p:nvSpPr>
            <p:cNvPr id="29" name="Rectangle 28"/>
            <p:cNvSpPr/>
            <p:nvPr/>
          </p:nvSpPr>
          <p:spPr>
            <a:xfrm>
              <a:off x="4685576" y="5891382"/>
              <a:ext cx="1243844" cy="390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return</a:t>
              </a:r>
            </a:p>
          </p:txBody>
        </p:sp>
        <p:sp>
          <p:nvSpPr>
            <p:cNvPr id="31" name="Arrow: Curved Right 30"/>
            <p:cNvSpPr/>
            <p:nvPr/>
          </p:nvSpPr>
          <p:spPr>
            <a:xfrm rot="5400000" flipH="1">
              <a:off x="5136945" y="5292843"/>
              <a:ext cx="310914" cy="990600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2727357" y="5705838"/>
            <a:ext cx="1243844" cy="656740"/>
            <a:chOff x="2755932" y="5629638"/>
            <a:chExt cx="1243844" cy="656740"/>
          </a:xfrm>
        </p:grpSpPr>
        <p:sp>
          <p:nvSpPr>
            <p:cNvPr id="28" name="Arrow: Curved Right 27"/>
            <p:cNvSpPr/>
            <p:nvPr/>
          </p:nvSpPr>
          <p:spPr>
            <a:xfrm rot="5400000" flipH="1">
              <a:off x="3232330" y="5291319"/>
              <a:ext cx="313962" cy="990600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755932" y="5896076"/>
              <a:ext cx="1243844" cy="390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return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286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9562E-6 -1.48148E-6 L 0.50977 0.091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488" y="4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1183E-6 1.48148E-6 L 0.35374 0.0004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87" y="2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11253E-6 -2.96296E-6 L 0.19745 -0.0942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72" y="-47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25" grpId="0" animBg="1"/>
      <p:bldP spid="25" grpId="1" animBg="1"/>
      <p:bldP spid="26" grpId="0" animBg="1"/>
      <p:bldP spid="26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761883"/>
            <a:ext cx="8938472" cy="173469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Declaring and Invoking Methods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7158" y="990600"/>
            <a:ext cx="7236579" cy="356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877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Create a program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multiplies the sum</a:t>
            </a:r>
            <a:r>
              <a:rPr lang="en-US" dirty="0"/>
              <a:t>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all even digits</a:t>
            </a:r>
            <a:r>
              <a:rPr lang="en-US" dirty="0"/>
              <a:t> of a number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by the sum of all odd digits </a:t>
            </a:r>
            <a:r>
              <a:rPr lang="en-US" dirty="0"/>
              <a:t>of the same number:</a:t>
            </a:r>
          </a:p>
          <a:p>
            <a:pPr lvl="2"/>
            <a:r>
              <a:rPr lang="en-US" dirty="0"/>
              <a:t>Create a method called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GetMultipleOfEvensAndOdds()</a:t>
            </a:r>
          </a:p>
          <a:p>
            <a:pPr lvl="2"/>
            <a:r>
              <a:rPr lang="en-US" dirty="0"/>
              <a:t>Create a method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GetSumOfEvenDigits()</a:t>
            </a:r>
          </a:p>
          <a:p>
            <a:pPr lvl="2"/>
            <a:r>
              <a:rPr lang="en-US" dirty="0"/>
              <a:t>Create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GetSumOfOddDigits()</a:t>
            </a:r>
          </a:p>
          <a:p>
            <a:pPr lvl="2"/>
            <a:r>
              <a:rPr lang="en-US" dirty="0"/>
              <a:t>You may need to use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Math.Abs()</a:t>
            </a:r>
            <a:r>
              <a:rPr lang="en-US" dirty="0"/>
              <a:t> for negative numbers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Multiply Even by Odd Digits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834956" y="4966082"/>
            <a:ext cx="3209326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 anchor="ctr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Evens: 2 4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Odds: 1 3 5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2287" y="4979164"/>
            <a:ext cx="1691273" cy="11398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 anchor="ctr">
            <a:no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-12345</a:t>
            </a:r>
          </a:p>
        </p:txBody>
      </p:sp>
      <p:sp>
        <p:nvSpPr>
          <p:cNvPr id="8" name="Right Arrow 12"/>
          <p:cNvSpPr/>
          <p:nvPr/>
        </p:nvSpPr>
        <p:spPr>
          <a:xfrm>
            <a:off x="2318630" y="5358613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695374" y="4953001"/>
            <a:ext cx="2657709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 anchor="ctr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Even sum: 6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Odd sum: 9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ight Arrow 12"/>
          <p:cNvSpPr/>
          <p:nvPr/>
        </p:nvSpPr>
        <p:spPr>
          <a:xfrm>
            <a:off x="6164480" y="534553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ight Arrow 12"/>
          <p:cNvSpPr/>
          <p:nvPr/>
        </p:nvSpPr>
        <p:spPr>
          <a:xfrm>
            <a:off x="9494012" y="5345531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0065247" y="4953000"/>
            <a:ext cx="1691273" cy="116606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 anchor="ctr">
            <a:no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54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7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5788744"/>
            <a:ext cx="8938472" cy="688256"/>
          </a:xfrm>
        </p:spPr>
        <p:txBody>
          <a:bodyPr/>
          <a:lstStyle/>
          <a:p>
            <a:r>
              <a:rPr lang="en-US" dirty="0"/>
              <a:t>Using the Visual Studio Debugger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25176" y="4894400"/>
            <a:ext cx="8938472" cy="820600"/>
          </a:xfrm>
        </p:spPr>
        <p:txBody>
          <a:bodyPr/>
          <a:lstStyle/>
          <a:p>
            <a:r>
              <a:rPr lang="en-US" dirty="0"/>
              <a:t>Debugging the Code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370012" y="1143000"/>
            <a:ext cx="9427322" cy="3508326"/>
            <a:chOff x="845969" y="1312330"/>
            <a:chExt cx="9427322" cy="3508326"/>
          </a:xfrm>
        </p:grpSpPr>
        <p:grpSp>
          <p:nvGrpSpPr>
            <p:cNvPr id="6" name="Group 5"/>
            <p:cNvGrpSpPr/>
            <p:nvPr/>
          </p:nvGrpSpPr>
          <p:grpSpPr>
            <a:xfrm>
              <a:off x="6741435" y="1432931"/>
              <a:ext cx="3531856" cy="3268018"/>
              <a:chOff x="6741435" y="1432931"/>
              <a:chExt cx="3531856" cy="3268018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6874351" y="1432931"/>
                <a:ext cx="3268018" cy="326801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/>
              </a:p>
            </p:txBody>
          </p: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1435" y="1439726"/>
                <a:ext cx="3531856" cy="3250412"/>
              </a:xfrm>
              <a:prstGeom prst="rect">
                <a:avLst/>
              </a:prstGeom>
            </p:spPr>
          </p:pic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5969" y="1312330"/>
              <a:ext cx="5689628" cy="350832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484491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51121"/>
            <a:ext cx="9026257" cy="5570355"/>
          </a:xfrm>
        </p:spPr>
        <p:txBody>
          <a:bodyPr>
            <a:normAutofit/>
          </a:bodyPr>
          <a:lstStyle/>
          <a:p>
            <a:r>
              <a:rPr lang="en-US" dirty="0"/>
              <a:t>The process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debugging application </a:t>
            </a:r>
            <a:r>
              <a:rPr lang="en-US" dirty="0"/>
              <a:t>includes:</a:t>
            </a:r>
          </a:p>
          <a:p>
            <a:pPr lvl="1"/>
            <a:r>
              <a:rPr lang="en-US" dirty="0"/>
              <a:t>Spotting an error</a:t>
            </a:r>
          </a:p>
          <a:p>
            <a:pPr lvl="1"/>
            <a:r>
              <a:rPr lang="en-US" dirty="0"/>
              <a:t>Finding the lines of code that cause the error</a:t>
            </a:r>
          </a:p>
          <a:p>
            <a:pPr lvl="1"/>
            <a:r>
              <a:rPr lang="en-US" dirty="0"/>
              <a:t>Fixing the error in the code</a:t>
            </a:r>
          </a:p>
          <a:p>
            <a:pPr lvl="1"/>
            <a:r>
              <a:rPr lang="en-US" dirty="0"/>
              <a:t>Testing to check if the error is gone and no new errors are introduced</a:t>
            </a:r>
          </a:p>
          <a:p>
            <a:r>
              <a:rPr lang="en-US" dirty="0"/>
              <a:t>Iterative and continuous process</a:t>
            </a:r>
          </a:p>
          <a:p>
            <a:r>
              <a:rPr lang="en-US" dirty="0"/>
              <a:t>The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Debugger</a:t>
            </a:r>
            <a:r>
              <a:rPr lang="en-US" dirty="0"/>
              <a:t> helps a lot. Really!</a:t>
            </a:r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the Code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9402456" y="1219200"/>
            <a:ext cx="1873556" cy="5035320"/>
            <a:chOff x="9402456" y="1219200"/>
            <a:chExt cx="1873556" cy="5035320"/>
          </a:xfrm>
        </p:grpSpPr>
        <p:grpSp>
          <p:nvGrpSpPr>
            <p:cNvPr id="6" name="Group 5"/>
            <p:cNvGrpSpPr/>
            <p:nvPr/>
          </p:nvGrpSpPr>
          <p:grpSpPr>
            <a:xfrm>
              <a:off x="9402456" y="1219200"/>
              <a:ext cx="1873556" cy="1733597"/>
              <a:chOff x="9845969" y="4403679"/>
              <a:chExt cx="1564686" cy="1447800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9904412" y="4403679"/>
                <a:ext cx="1447800" cy="14478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/>
              </a:p>
            </p:txBody>
          </p:sp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45969" y="4411479"/>
                <a:ext cx="1564686" cy="1440000"/>
              </a:xfrm>
              <a:prstGeom prst="rect">
                <a:avLst/>
              </a:prstGeom>
            </p:spPr>
          </p:pic>
        </p:grpSp>
        <p:grpSp>
          <p:nvGrpSpPr>
            <p:cNvPr id="25" name="Group 24"/>
            <p:cNvGrpSpPr/>
            <p:nvPr/>
          </p:nvGrpSpPr>
          <p:grpSpPr>
            <a:xfrm>
              <a:off x="9478617" y="4380964"/>
              <a:ext cx="1733597" cy="1873556"/>
              <a:chOff x="9542415" y="4380964"/>
              <a:chExt cx="1733597" cy="1873556"/>
            </a:xfrm>
          </p:grpSpPr>
          <p:grpSp>
            <p:nvGrpSpPr>
              <p:cNvPr id="13" name="Group 12"/>
              <p:cNvGrpSpPr/>
              <p:nvPr/>
            </p:nvGrpSpPr>
            <p:grpSpPr>
              <a:xfrm rot="5400000">
                <a:off x="9472436" y="4450943"/>
                <a:ext cx="1873556" cy="1733597"/>
                <a:chOff x="9845969" y="4403679"/>
                <a:chExt cx="1564686" cy="1447800"/>
              </a:xfrm>
            </p:grpSpPr>
            <p:sp>
              <p:nvSpPr>
                <p:cNvPr id="14" name="Oval 13"/>
                <p:cNvSpPr/>
                <p:nvPr/>
              </p:nvSpPr>
              <p:spPr>
                <a:xfrm>
                  <a:off x="9904412" y="4403679"/>
                  <a:ext cx="1447800" cy="144780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800"/>
                </a:p>
              </p:txBody>
            </p:sp>
            <p:pic>
              <p:nvPicPr>
                <p:cNvPr id="15" name="Picture 14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845969" y="4411479"/>
                  <a:ext cx="1564686" cy="1440000"/>
                </a:xfrm>
                <a:prstGeom prst="rect">
                  <a:avLst/>
                </a:prstGeom>
              </p:spPr>
            </p:pic>
          </p:grpSp>
          <p:cxnSp>
            <p:nvCxnSpPr>
              <p:cNvPr id="10" name="Straight Connector 9"/>
              <p:cNvCxnSpPr/>
              <p:nvPr/>
            </p:nvCxnSpPr>
            <p:spPr>
              <a:xfrm flipH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 flipH="1">
                <a:off x="10822395" y="5388452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 flipH="1" flipV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H="1" flipV="1">
                <a:off x="10822395" y="5383890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Arrow: Down 15"/>
            <p:cNvSpPr/>
            <p:nvPr/>
          </p:nvSpPr>
          <p:spPr>
            <a:xfrm>
              <a:off x="10054439" y="3263835"/>
              <a:ext cx="636412" cy="91241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4616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49049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51121"/>
            <a:ext cx="4684799" cy="5570355"/>
          </a:xfrm>
        </p:spPr>
        <p:txBody>
          <a:bodyPr/>
          <a:lstStyle/>
          <a:p>
            <a:r>
              <a:rPr lang="en-US" dirty="0"/>
              <a:t>Visual Studio has a</a:t>
            </a:r>
            <a:br>
              <a:rPr lang="en-US" dirty="0"/>
            </a:br>
            <a:r>
              <a:rPr lang="en-US" dirty="0"/>
              <a:t>built-in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debugger</a:t>
            </a:r>
          </a:p>
          <a:p>
            <a:r>
              <a:rPr lang="en-US" dirty="0"/>
              <a:t>It provides: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Breakpoints</a:t>
            </a:r>
          </a:p>
          <a:p>
            <a:pPr lvl="1"/>
            <a:r>
              <a:rPr lang="en-US" dirty="0"/>
              <a:t>Ability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trace</a:t>
            </a:r>
            <a:r>
              <a:rPr lang="en-US" dirty="0"/>
              <a:t> the code execution</a:t>
            </a:r>
          </a:p>
          <a:p>
            <a:pPr lvl="1"/>
            <a:r>
              <a:rPr lang="en-US" dirty="0"/>
              <a:t>Ability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inspect</a:t>
            </a:r>
            <a:r>
              <a:rPr lang="en-US" dirty="0"/>
              <a:t> variables at runtime</a:t>
            </a:r>
            <a:endParaRPr lang="bg-BG" dirty="0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Debugging in Visual Studio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081" y="1719262"/>
            <a:ext cx="6534150" cy="40290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463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219200"/>
            <a:ext cx="11804822" cy="5502276"/>
          </a:xfrm>
        </p:spPr>
        <p:txBody>
          <a:bodyPr/>
          <a:lstStyle/>
          <a:p>
            <a:pPr>
              <a:lnSpc>
                <a:spcPct val="114000"/>
              </a:lnSpc>
            </a:pPr>
            <a:r>
              <a:rPr lang="en-US" dirty="0"/>
              <a:t>Start without Debugger: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[Ctrl+F5]</a:t>
            </a:r>
          </a:p>
          <a:p>
            <a:pPr>
              <a:lnSpc>
                <a:spcPct val="114000"/>
              </a:lnSpc>
            </a:pPr>
            <a:r>
              <a:rPr lang="en-US" dirty="0"/>
              <a:t>Toggle a breakpoint: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[F9]</a:t>
            </a:r>
          </a:p>
          <a:p>
            <a:pPr>
              <a:lnSpc>
                <a:spcPct val="114000"/>
              </a:lnSpc>
            </a:pPr>
            <a:r>
              <a:rPr lang="en-US" dirty="0"/>
              <a:t>Start with the Debugger: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[F5]</a:t>
            </a:r>
          </a:p>
          <a:p>
            <a:pPr>
              <a:lnSpc>
                <a:spcPct val="114000"/>
              </a:lnSpc>
            </a:pPr>
            <a:r>
              <a:rPr lang="en-US" dirty="0"/>
              <a:t>Trace the program: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[F10] </a:t>
            </a:r>
            <a:r>
              <a:rPr lang="en-US" dirty="0"/>
              <a:t>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[F11]</a:t>
            </a:r>
          </a:p>
          <a:p>
            <a:pPr>
              <a:lnSpc>
                <a:spcPct val="114000"/>
              </a:lnSpc>
            </a:pPr>
            <a:r>
              <a:rPr lang="en-US" dirty="0"/>
              <a:t>Using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Locals</a:t>
            </a:r>
            <a:r>
              <a:rPr lang="en-US" dirty="0"/>
              <a:t> 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Watches</a:t>
            </a:r>
          </a:p>
          <a:p>
            <a:pPr>
              <a:lnSpc>
                <a:spcPct val="114000"/>
              </a:lnSpc>
            </a:pPr>
            <a:r>
              <a:rPr lang="en-US" dirty="0"/>
              <a:t>Conditional breakpoints</a:t>
            </a:r>
          </a:p>
          <a:p>
            <a:pPr>
              <a:lnSpc>
                <a:spcPct val="114000"/>
              </a:lnSpc>
            </a:pPr>
            <a:r>
              <a:rPr lang="en-US" dirty="0"/>
              <a:t>Enter debug mode after exception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Debugger in Visual Studio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812" y="3962152"/>
            <a:ext cx="4562475" cy="2381250"/>
          </a:xfrm>
          <a:prstGeom prst="roundRect">
            <a:avLst>
              <a:gd name="adj" fmla="val 1113"/>
            </a:avLst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8812" y="1143000"/>
            <a:ext cx="4562475" cy="2532749"/>
          </a:xfrm>
          <a:prstGeom prst="roundRect">
            <a:avLst>
              <a:gd name="adj" fmla="val 672"/>
            </a:avLst>
          </a:prstGeom>
        </p:spPr>
      </p:pic>
    </p:spTree>
    <p:extLst>
      <p:ext uri="{BB962C8B-B14F-4D97-AF65-F5344CB8AC3E}">
        <p14:creationId xmlns:p14="http://schemas.microsoft.com/office/powerpoint/2010/main" val="266157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A program aims to count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non-working days between two dates</a:t>
            </a:r>
            <a:r>
              <a:rPr lang="en-US" sz="3200" dirty="0"/>
              <a:t> (e.g.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1.05.2016</a:t>
            </a:r>
            <a:r>
              <a:rPr lang="en-US" sz="3200" dirty="0"/>
              <a:t> …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15.05.2016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5</a:t>
            </a:r>
            <a:r>
              <a:rPr lang="en-US" sz="3200" dirty="0">
                <a:sym typeface="Wingdings" panose="05000000000000000000" pitchFamily="2" charset="2"/>
              </a:rPr>
              <a:t> non-working days). Debug it!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Find and Fix the Bugs in the Code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46012" y="2340428"/>
            <a:ext cx="10682400" cy="370829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startDate = DateTime.ParseExact(Console.ReadLine(),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"dd.m.yyyy", CultureInfo.InvariantCulture);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endDate = DateTime.ParseExact(Console.ReadLine(),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"dd.m.yyyy", CultureInfo.InvariantCulture);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holidaysCount = 0;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(var date = startDate; date &lt;= endDate; date.AddDays(1))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(date.DayOfWeek == DayOfWeek.Saturday &amp;&amp; 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date.DayOfWeek == DayOfWeek.Sunday) holidaysCount++;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Console.WriteLine(holidaysCount);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1722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4177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688256"/>
          </a:xfrm>
        </p:spPr>
        <p:txBody>
          <a:bodyPr/>
          <a:lstStyle/>
          <a:p>
            <a:r>
              <a:rPr lang="en-US" dirty="0"/>
              <a:t>Naming and Best Practices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026357" y="990600"/>
            <a:ext cx="6136110" cy="3733800"/>
            <a:chOff x="3026357" y="1143000"/>
            <a:chExt cx="6136110" cy="37338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026357" y="1143000"/>
              <a:ext cx="6136110" cy="3733800"/>
            </a:xfrm>
            <a:prstGeom prst="roundRect">
              <a:avLst>
                <a:gd name="adj" fmla="val 3951"/>
              </a:avLst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6969691" y="1362364"/>
              <a:ext cx="1952842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Naming</a:t>
              </a:r>
            </a:p>
            <a:p>
              <a:pPr algn="ctr"/>
              <a:r>
                <a:rPr lang="en-US" sz="36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Methods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75875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naming guidelines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meaningful</a:t>
            </a:r>
            <a:r>
              <a:rPr lang="en-US" dirty="0"/>
              <a:t> method names</a:t>
            </a:r>
          </a:p>
          <a:p>
            <a:pPr lvl="1"/>
            <a:r>
              <a:rPr lang="en-US" dirty="0"/>
              <a:t>Method names should answer the question: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What does this method do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?</a:t>
            </a:r>
          </a:p>
          <a:p>
            <a:pPr lvl="2"/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/>
              <a:t>If you cannot find a good name for a method, think about whether it has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clear intent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Methods</a:t>
            </a:r>
          </a:p>
        </p:txBody>
      </p:sp>
      <p:pic>
        <p:nvPicPr>
          <p:cNvPr id="154628" name="Picture 4" descr="http://faculty.wiu.edu/JR-Olsen/wiu/graphics/for-top/math-symbols-compass.JPG"/>
          <p:cNvPicPr>
            <a:picLocks noChangeAspect="1" noChangeArrowheads="1"/>
          </p:cNvPicPr>
          <p:nvPr/>
        </p:nvPicPr>
        <p:blipFill>
          <a:blip r:embed="rId2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012" y="1380083"/>
            <a:ext cx="2130345" cy="1827170"/>
          </a:xfrm>
          <a:prstGeom prst="rect">
            <a:avLst/>
          </a:prstGeom>
          <a:noFill/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2900" y="3810000"/>
            <a:ext cx="571597" cy="51387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2610" y="5674879"/>
            <a:ext cx="538991" cy="53339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053464" y="3810000"/>
            <a:ext cx="10439400" cy="51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FindStudent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LoadReport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Sine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065212" y="5676227"/>
            <a:ext cx="10439400" cy="51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Method1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DoSomething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HandleStuff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SampleMethod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DirtyHack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847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 parameters names</a:t>
            </a:r>
          </a:p>
          <a:p>
            <a:pPr lvl="1"/>
            <a:r>
              <a:rPr lang="en-US" dirty="0"/>
              <a:t>Preferred form: [Noun] or [Adjective] + [Noun]</a:t>
            </a:r>
          </a:p>
          <a:p>
            <a:pPr lvl="1"/>
            <a:r>
              <a:rPr lang="en-US" dirty="0"/>
              <a:t>Should be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camelCase</a:t>
            </a:r>
          </a:p>
          <a:p>
            <a:pPr lvl="1"/>
            <a:r>
              <a:rPr lang="en-US" dirty="0"/>
              <a:t>Should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meaningful</a:t>
            </a:r>
          </a:p>
          <a:p>
            <a:pPr lvl="1"/>
            <a:r>
              <a:rPr lang="en-US" dirty="0"/>
              <a:t>Unit of measure should be obvious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Naming Method Parameters</a:t>
            </a:r>
          </a:p>
        </p:txBody>
      </p:sp>
      <p:pic>
        <p:nvPicPr>
          <p:cNvPr id="148482" name="Picture 2" descr="http://www.kaushik.net/avinash/wp-content/uploads/2007/09/variables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2057" y="2786589"/>
            <a:ext cx="2619063" cy="1328211"/>
          </a:xfrm>
          <a:prstGeom prst="roundRect">
            <a:avLst>
              <a:gd name="adj" fmla="val 4796"/>
            </a:avLst>
          </a:prstGeom>
          <a:noFill/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061720" y="4640118"/>
            <a:ext cx="10439400" cy="7700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firstName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report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speedKmH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br>
              <a:rPr lang="en-US" noProof="1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usersList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fontSizeInPixels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065212" y="5810725"/>
            <a:ext cx="10439400" cy="51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p1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p2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populate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LastName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last_name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convertImage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5920" y="4774405"/>
            <a:ext cx="571597" cy="51387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5630" y="5791201"/>
            <a:ext cx="538991" cy="53339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52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5457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method should perform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single</a:t>
            </a:r>
            <a:r>
              <a:rPr lang="en-US" dirty="0"/>
              <a:t>, well-defined task</a:t>
            </a:r>
          </a:p>
          <a:p>
            <a:pPr lvl="1"/>
            <a:r>
              <a:rPr lang="en-US" dirty="0"/>
              <a:t>A Method's name should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describe that task </a:t>
            </a:r>
            <a:r>
              <a:rPr lang="en-US" dirty="0"/>
              <a:t>in a clear and </a:t>
            </a:r>
            <a:br>
              <a:rPr lang="en-US" dirty="0"/>
            </a:br>
            <a:r>
              <a:rPr lang="en-US" dirty="0"/>
              <a:t>non-ambiguous way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Avoid</a:t>
            </a:r>
            <a:r>
              <a:rPr lang="en-US" dirty="0"/>
              <a:t> methods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longer than one screen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Split them</a:t>
            </a:r>
            <a:r>
              <a:rPr lang="en-US" dirty="0"/>
              <a:t> to several shorter methods</a:t>
            </a:r>
          </a:p>
        </p:txBody>
      </p:sp>
      <p:sp>
        <p:nvSpPr>
          <p:cNvPr id="545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 – Best Practices</a:t>
            </a:r>
            <a:endParaRPr lang="bg-BG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81013" y="4340706"/>
            <a:ext cx="10426799" cy="22886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void PrintReceipt()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PrintHeader();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PrintBody();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PrintFooter();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8001000" y="5125886"/>
            <a:ext cx="2895600" cy="1098126"/>
          </a:xfrm>
          <a:prstGeom prst="wedgeRoundRectCallout">
            <a:avLst>
              <a:gd name="adj1" fmla="val -88954"/>
              <a:gd name="adj2" fmla="val -8809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 documenting and easy to test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7999412" y="5125889"/>
            <a:ext cx="2895600" cy="1098120"/>
          </a:xfrm>
          <a:prstGeom prst="wedgeRoundRectCallout">
            <a:avLst>
              <a:gd name="adj1" fmla="val -183988"/>
              <a:gd name="adj2" fmla="val 44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 documenting 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easy to test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3368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932287" y="3029169"/>
            <a:ext cx="7053473" cy="1455921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named pieces of code </a:t>
            </a:r>
            <a:r>
              <a:rPr lang="en-US" dirty="0"/>
              <a:t>that can be invoked later</a:t>
            </a:r>
          </a:p>
          <a:p>
            <a:pPr>
              <a:lnSpc>
                <a:spcPct val="100000"/>
              </a:lnSpc>
            </a:pPr>
            <a:r>
              <a:rPr lang="en-US" dirty="0"/>
              <a:t>Sample 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definition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Invoking</a:t>
            </a:r>
            <a:r>
              <a:rPr lang="en-US" dirty="0"/>
              <a:t> (calling) the method several times: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Methods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2570539"/>
            <a:ext cx="10515600" cy="20049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36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PrintHeader()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Console.WriteLine("----------");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8228012" y="3124200"/>
            <a:ext cx="3429000" cy="1114328"/>
          </a:xfrm>
          <a:prstGeom prst="wedgeRoundRectCallout">
            <a:avLst>
              <a:gd name="adj1" fmla="val -70454"/>
              <a:gd name="adj2" fmla="val -2324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body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always surrounded by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{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}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6606960" y="1756308"/>
            <a:ext cx="2757600" cy="1082443"/>
          </a:xfrm>
          <a:prstGeom prst="wedgeRoundRectCallout">
            <a:avLst>
              <a:gd name="adj1" fmla="val -73216"/>
              <a:gd name="adj2" fmla="val 475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named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PrintHeader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612" y="5396552"/>
            <a:ext cx="10515600" cy="102065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PrintHeader();</a:t>
            </a:r>
          </a:p>
        </p:txBody>
      </p:sp>
    </p:spTree>
    <p:extLst>
      <p:ext uri="{BB962C8B-B14F-4D97-AF65-F5344CB8AC3E}">
        <p14:creationId xmlns:p14="http://schemas.microsoft.com/office/powerpoint/2010/main" val="230512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7" grpId="0" animBg="1"/>
      <p:bldP spid="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5457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Make sure to use correct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indentation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Leave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blank line </a:t>
            </a:r>
            <a:r>
              <a:rPr lang="en-US" dirty="0"/>
              <a:t>between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, after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loops</a:t>
            </a:r>
            <a:r>
              <a:rPr lang="en-US" dirty="0"/>
              <a:t> and after 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</a:t>
            </a:r>
            <a:r>
              <a:rPr lang="en-US" dirty="0"/>
              <a:t> statements</a:t>
            </a:r>
          </a:p>
          <a:p>
            <a:r>
              <a:rPr lang="en-US" dirty="0"/>
              <a:t>Always 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curly brackets </a:t>
            </a:r>
            <a:r>
              <a:rPr lang="en-US" dirty="0"/>
              <a:t>for loops' and if statements' bodies</a:t>
            </a:r>
          </a:p>
          <a:p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Avoid</a:t>
            </a:r>
            <a:r>
              <a:rPr lang="en-GB" dirty="0"/>
              <a:t>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long lines </a:t>
            </a:r>
            <a:r>
              <a:rPr lang="en-GB" dirty="0"/>
              <a:t>and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complex expressions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45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Structure and Code Formatting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81013" y="1804549"/>
            <a:ext cx="4320000" cy="20816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some code…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some more code…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Right Arrow 12"/>
          <p:cNvSpPr/>
          <p:nvPr/>
        </p:nvSpPr>
        <p:spPr>
          <a:xfrm>
            <a:off x="1047187" y="3056422"/>
            <a:ext cx="501601" cy="240186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ight Arrow 12"/>
          <p:cNvSpPr/>
          <p:nvPr/>
        </p:nvSpPr>
        <p:spPr>
          <a:xfrm>
            <a:off x="1056420" y="2730968"/>
            <a:ext cx="501601" cy="240186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519813" y="1804549"/>
            <a:ext cx="4320000" cy="20816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// some code…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some more code…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6050011" y="3112614"/>
            <a:ext cx="501601" cy="240186"/>
          </a:xfrm>
          <a:prstGeom prst="rightArrow">
            <a:avLst/>
          </a:prstGeom>
          <a:solidFill>
            <a:srgbClr val="FF0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ight Arrow 12"/>
          <p:cNvSpPr/>
          <p:nvPr/>
        </p:nvSpPr>
        <p:spPr>
          <a:xfrm>
            <a:off x="7694171" y="2716824"/>
            <a:ext cx="501601" cy="240186"/>
          </a:xfrm>
          <a:prstGeom prst="rightArrow">
            <a:avLst/>
          </a:prstGeom>
          <a:solidFill>
            <a:srgbClr val="FF0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ight Arrow 12"/>
          <p:cNvSpPr/>
          <p:nvPr/>
        </p:nvSpPr>
        <p:spPr>
          <a:xfrm>
            <a:off x="7011742" y="2325732"/>
            <a:ext cx="501601" cy="240186"/>
          </a:xfrm>
          <a:prstGeom prst="rightArrow">
            <a:avLst/>
          </a:prstGeom>
          <a:solidFill>
            <a:srgbClr val="FF0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1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0412" y="1997631"/>
            <a:ext cx="571597" cy="51387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42928" y="2024008"/>
            <a:ext cx="538991" cy="53339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5312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  <p:bldP spid="15" grpId="0" animBg="1"/>
      <p:bldP spid="1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A program tracks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stock prices </a:t>
            </a:r>
            <a:r>
              <a:rPr lang="en-US" sz="3200" dirty="0"/>
              <a:t>and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gives updates </a:t>
            </a:r>
            <a:r>
              <a:rPr lang="en-US" sz="3200" dirty="0"/>
              <a:t>about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significance</a:t>
            </a:r>
            <a:r>
              <a:rPr lang="en-US" sz="3200" dirty="0"/>
              <a:t> in each price change. </a:t>
            </a:r>
          </a:p>
          <a:p>
            <a:pPr lvl="1"/>
            <a:r>
              <a:rPr lang="en-US" sz="3000" dirty="0"/>
              <a:t>Download 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source code </a:t>
            </a:r>
            <a:r>
              <a:rPr lang="en-US" sz="3000" dirty="0"/>
              <a:t>and get familiar with it: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hlinkClick r:id="rId2"/>
              </a:rPr>
              <a:t>Broken Code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3000" dirty="0"/>
              <a:t>Give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methods </a:t>
            </a:r>
            <a:r>
              <a:rPr lang="en-US" sz="3000" dirty="0"/>
              <a:t>a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proper name</a:t>
            </a:r>
          </a:p>
          <a:p>
            <a:pPr lvl="1"/>
            <a:r>
              <a:rPr lang="en-US" sz="3000" dirty="0"/>
              <a:t>Fix method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parameters naming</a:t>
            </a:r>
          </a:p>
          <a:p>
            <a:pPr lvl="1"/>
            <a:r>
              <a:rPr lang="en-US" sz="3000" dirty="0"/>
              <a:t>Deal with poor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code formatting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Refactor the "Price Change Alert"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https://judge.softuni.bg/Contests/Practice/Index/304#10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4212" y="5122984"/>
            <a:ext cx="1752600" cy="6729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Get(c, l)</a:t>
            </a:r>
            <a:endParaRPr lang="en-US" b="1" noProof="1">
              <a:solidFill>
                <a:schemeClr val="tx2">
                  <a:lumMod val="9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3186083" y="5122984"/>
            <a:ext cx="8412177" cy="6729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GetPercentageDifference(currentPrice, lastPrice)</a:t>
            </a:r>
          </a:p>
        </p:txBody>
      </p:sp>
      <p:sp>
        <p:nvSpPr>
          <p:cNvPr id="10" name="Right Arrow 12"/>
          <p:cNvSpPr/>
          <p:nvPr/>
        </p:nvSpPr>
        <p:spPr>
          <a:xfrm>
            <a:off x="2589212" y="5339383"/>
            <a:ext cx="501601" cy="240186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1026" name="Picture 2" descr="Резултат с изображение за repair icon fre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1697" y="3134046"/>
            <a:ext cx="1643271" cy="1641750"/>
          </a:xfrm>
          <a:prstGeom prst="roundRect">
            <a:avLst>
              <a:gd name="adj" fmla="val 4392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Резултат с изображение за code icon"/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4012" y="3002299"/>
            <a:ext cx="1890020" cy="1890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15101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55172"/>
            <a:ext cx="10363200" cy="820600"/>
          </a:xfrm>
        </p:spPr>
        <p:txBody>
          <a:bodyPr/>
          <a:lstStyle/>
          <a:p>
            <a:r>
              <a:rPr lang="en-US" dirty="0"/>
              <a:t>Debugging and Program Flow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12" y="1010632"/>
            <a:ext cx="3524026" cy="36375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71" y="1447800"/>
            <a:ext cx="3665563" cy="28194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965" y="1468582"/>
            <a:ext cx="3607247" cy="295101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7378283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14853" cy="5570355"/>
          </a:xfrm>
        </p:spPr>
        <p:txBody>
          <a:bodyPr>
            <a:normAutofit fontScale="92500"/>
          </a:bodyPr>
          <a:lstStyle/>
          <a:p>
            <a:pPr marL="452438" indent="-452438">
              <a:lnSpc>
                <a:spcPct val="100000"/>
              </a:lnSpc>
            </a:pPr>
            <a:r>
              <a:rPr lang="en-US" dirty="0"/>
              <a:t>Break large programs into simple</a:t>
            </a:r>
            <a:br>
              <a:rPr lang="bg-BG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that solve small sub-problems</a:t>
            </a:r>
          </a:p>
          <a:p>
            <a:pPr marL="452438" indent="-452438"/>
            <a:r>
              <a:rPr lang="en-US" dirty="0"/>
              <a:t>Methods consist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declaration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body</a:t>
            </a:r>
          </a:p>
          <a:p>
            <a:pPr marL="452438" indent="-452438"/>
            <a:r>
              <a:rPr lang="en-US" dirty="0"/>
              <a:t>Methods are invoked by their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bg-BG" dirty="0"/>
              <a:t> +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452438" indent="-452438"/>
            <a:r>
              <a:rPr lang="en-US" dirty="0"/>
              <a:t>Methods can accept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</a:p>
          <a:p>
            <a:pPr marL="800101" lvl="1" indent="-452438"/>
            <a:r>
              <a:rPr lang="en-US" dirty="0"/>
              <a:t>Parameters take actual values when calling a method</a:t>
            </a:r>
          </a:p>
          <a:p>
            <a:pPr marL="452438" indent="-452438"/>
            <a:r>
              <a:rPr lang="en-US" dirty="0"/>
              <a:t>Methods can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dirty="0"/>
              <a:t> a value or nothing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void</a:t>
            </a:r>
            <a:r>
              <a:rPr lang="en-US" dirty="0"/>
              <a:t>)</a:t>
            </a:r>
          </a:p>
          <a:p>
            <a:pPr marL="452438" indent="-452438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Debugging</a:t>
            </a:r>
            <a:r>
              <a:rPr lang="en-US" dirty="0"/>
              <a:t> helps spotting an error more easily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2256" y="2401313"/>
            <a:ext cx="2457330" cy="15701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EA56F9-3ACB-4278-B9E9-E0F541A58E0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221455" y="2905338"/>
            <a:ext cx="2344957" cy="253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3125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Programming Fundamentals – 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098" y="3019984"/>
            <a:ext cx="2269870" cy="566147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64268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26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Methods?</a:t>
            </a:r>
            <a:endParaRPr lang="bg-BG" dirty="0"/>
          </a:p>
        </p:txBody>
      </p:sp>
      <p:sp>
        <p:nvSpPr>
          <p:cNvPr id="429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3600"/>
              </a:lnSpc>
            </a:pPr>
            <a:r>
              <a:rPr lang="en-US" dirty="0"/>
              <a:t>More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manageable programming</a:t>
            </a:r>
          </a:p>
          <a:p>
            <a:pPr lvl="1">
              <a:lnSpc>
                <a:spcPts val="3600"/>
              </a:lnSpc>
            </a:pPr>
            <a:r>
              <a:rPr lang="en-US" dirty="0"/>
              <a:t>Splits large problems into small pieces</a:t>
            </a:r>
          </a:p>
          <a:p>
            <a:pPr lvl="1">
              <a:lnSpc>
                <a:spcPts val="3600"/>
              </a:lnSpc>
            </a:pPr>
            <a:r>
              <a:rPr lang="en-US" dirty="0"/>
              <a:t>Better organization of the program</a:t>
            </a:r>
          </a:p>
          <a:p>
            <a:pPr lvl="1">
              <a:lnSpc>
                <a:spcPts val="3600"/>
              </a:lnSpc>
            </a:pPr>
            <a:r>
              <a:rPr lang="en-US" dirty="0"/>
              <a:t>Improves code readability</a:t>
            </a:r>
          </a:p>
          <a:p>
            <a:pPr lvl="1">
              <a:lnSpc>
                <a:spcPts val="3600"/>
              </a:lnSpc>
            </a:pPr>
            <a:r>
              <a:rPr lang="en-US" dirty="0"/>
              <a:t>Improves code understandability</a:t>
            </a:r>
          </a:p>
          <a:p>
            <a:pPr>
              <a:lnSpc>
                <a:spcPts val="3600"/>
              </a:lnSpc>
            </a:pPr>
            <a:r>
              <a:rPr lang="en-US" dirty="0"/>
              <a:t>Avoiding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repeating code</a:t>
            </a:r>
          </a:p>
          <a:p>
            <a:pPr lvl="1">
              <a:lnSpc>
                <a:spcPts val="3600"/>
              </a:lnSpc>
            </a:pPr>
            <a:r>
              <a:rPr lang="en-US" dirty="0"/>
              <a:t>Improves code maintainability</a:t>
            </a:r>
          </a:p>
          <a:p>
            <a:pPr>
              <a:lnSpc>
                <a:spcPts val="3600"/>
              </a:lnSpc>
            </a:pPr>
            <a:r>
              <a:rPr lang="en-US" dirty="0"/>
              <a:t>Code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reusability</a:t>
            </a:r>
          </a:p>
          <a:p>
            <a:pPr lvl="1">
              <a:lnSpc>
                <a:spcPts val="3600"/>
              </a:lnSpc>
            </a:pPr>
            <a:r>
              <a:rPr lang="en-US" dirty="0"/>
              <a:t>Using existing methods several times</a:t>
            </a:r>
            <a:endParaRPr lang="bg-BG" dirty="0"/>
          </a:p>
        </p:txBody>
      </p:sp>
      <p:pic>
        <p:nvPicPr>
          <p:cNvPr id="6" name="Picture 2" descr="Резултат с изображение за func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1583" y="1202888"/>
            <a:ext cx="2414829" cy="2388836"/>
          </a:xfrm>
          <a:prstGeom prst="rect">
            <a:avLst/>
          </a:prstGeom>
          <a:solidFill>
            <a:schemeClr val="accent1"/>
          </a:solidFill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grpSp>
        <p:nvGrpSpPr>
          <p:cNvPr id="3" name="Group 2"/>
          <p:cNvGrpSpPr/>
          <p:nvPr/>
        </p:nvGrpSpPr>
        <p:grpSpPr>
          <a:xfrm>
            <a:off x="7964203" y="3920914"/>
            <a:ext cx="3604417" cy="2403686"/>
            <a:chOff x="7783982" y="3657600"/>
            <a:chExt cx="3964859" cy="2644055"/>
          </a:xfrm>
        </p:grpSpPr>
        <p:pic>
          <p:nvPicPr>
            <p:cNvPr id="2050" name="Picture 2" descr="Резултат с изображение за benefits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83982" y="3657600"/>
              <a:ext cx="3964859" cy="2644055"/>
            </a:xfrm>
            <a:prstGeom prst="rect">
              <a:avLst/>
            </a:prstGeom>
            <a:noFill/>
            <a:ln>
              <a:solidFill>
                <a:srgbClr val="76769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7923212" y="5184720"/>
              <a:ext cx="1828800" cy="5302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prstTxWarp prst="textChevron">
                <a:avLst/>
              </a:prstTxWarp>
              <a:spAutoFit/>
            </a:bodyPr>
            <a:lstStyle/>
            <a:p>
              <a:pPr algn="ctr"/>
              <a:r>
                <a:rPr lang="en-US" sz="28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Methods</a:t>
              </a:r>
            </a:p>
          </p:txBody>
        </p:sp>
      </p:grp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5382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807891" y="2281634"/>
            <a:ext cx="8410721" cy="14478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684212" y="1707085"/>
            <a:ext cx="10820400" cy="211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</a:t>
            </a: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GetSquare</a:t>
            </a: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 num</a:t>
            </a: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return num * num;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90413" y="4109106"/>
            <a:ext cx="11804822" cy="2612369"/>
          </a:xfrm>
        </p:spPr>
        <p:txBody>
          <a:bodyPr/>
          <a:lstStyle/>
          <a:p>
            <a:r>
              <a:rPr lang="en-US" dirty="0"/>
              <a:t>Methods are declared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inside a class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Main()</a:t>
            </a:r>
            <a:r>
              <a:rPr lang="en-US" dirty="0"/>
              <a:t> is also a method</a:t>
            </a:r>
          </a:p>
          <a:p>
            <a:r>
              <a:rPr lang="en-US" dirty="0"/>
              <a:t>Variables inside a method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local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Methods</a:t>
            </a:r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4265612" y="1126967"/>
            <a:ext cx="2425055" cy="637601"/>
          </a:xfrm>
          <a:prstGeom prst="wedgeRoundRectCallout">
            <a:avLst>
              <a:gd name="adj1" fmla="val -65987"/>
              <a:gd name="adj2" fmla="val 6483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Name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AutoShape 23"/>
          <p:cNvSpPr>
            <a:spLocks noChangeArrowheads="1"/>
          </p:cNvSpPr>
          <p:nvPr/>
        </p:nvSpPr>
        <p:spPr bwMode="auto">
          <a:xfrm>
            <a:off x="303212" y="1151121"/>
            <a:ext cx="2133600" cy="592824"/>
          </a:xfrm>
          <a:prstGeom prst="wedgeRoundRectCallout">
            <a:avLst>
              <a:gd name="adj1" fmla="val 69121"/>
              <a:gd name="adj2" fmla="val 5659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</a:t>
            </a:r>
            <a:r>
              <a:rPr lang="en-GB" sz="28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AutoShape 23"/>
          <p:cNvSpPr>
            <a:spLocks noChangeArrowheads="1"/>
          </p:cNvSpPr>
          <p:nvPr/>
        </p:nvSpPr>
        <p:spPr bwMode="auto">
          <a:xfrm>
            <a:off x="7694612" y="1118269"/>
            <a:ext cx="2141887" cy="637601"/>
          </a:xfrm>
          <a:prstGeom prst="wedgeRoundRectCallout">
            <a:avLst>
              <a:gd name="adj1" fmla="val -75511"/>
              <a:gd name="adj2" fmla="val 6487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Parameters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AutoShape 23"/>
          <p:cNvSpPr>
            <a:spLocks noChangeArrowheads="1"/>
          </p:cNvSpPr>
          <p:nvPr/>
        </p:nvSpPr>
        <p:spPr bwMode="auto">
          <a:xfrm>
            <a:off x="9542481" y="2140491"/>
            <a:ext cx="1620387" cy="983709"/>
          </a:xfrm>
          <a:prstGeom prst="wedgeRoundRectCallout">
            <a:avLst>
              <a:gd name="adj1" fmla="val -98963"/>
              <a:gd name="adj2" fmla="val 4300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Body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7389812" y="4109107"/>
            <a:ext cx="4114800" cy="237870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 Program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static void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Main()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1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07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12" grpId="0" animBg="1"/>
      <p:bldP spid="13" grpId="0" animBg="1"/>
      <p:bldP spid="1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Methods are first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declared</a:t>
            </a:r>
            <a:r>
              <a:rPr lang="en-US" dirty="0"/>
              <a:t>, then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invoked</a:t>
            </a:r>
            <a:r>
              <a:rPr lang="en-US" dirty="0"/>
              <a:t> (many times)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invoked (called) </a:t>
            </a:r>
            <a:r>
              <a:rPr lang="en-US" dirty="0"/>
              <a:t>by their name +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en-US" dirty="0"/>
              <a:t>: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1840210"/>
            <a:ext cx="10515600" cy="20049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36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PrintHeader()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Console.WriteLine("----------");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Invoking a Method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5024" y="4598376"/>
            <a:ext cx="10515600" cy="196860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auto">
          <a:xfrm>
            <a:off x="8304212" y="2162272"/>
            <a:ext cx="2462100" cy="1114328"/>
          </a:xfrm>
          <a:prstGeom prst="wedgeRoundRectCallout">
            <a:avLst>
              <a:gd name="adj1" fmla="val -132103"/>
              <a:gd name="adj2" fmla="val -506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Declaration</a:t>
            </a:r>
            <a:endParaRPr lang="bg-BG" sz="28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5408612" y="4895493"/>
            <a:ext cx="2286000" cy="1114328"/>
          </a:xfrm>
          <a:prstGeom prst="wedgeRoundRectCallout">
            <a:avLst>
              <a:gd name="adj1" fmla="val -96170"/>
              <a:gd name="adj2" fmla="val 330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Invocation</a:t>
            </a:r>
          </a:p>
        </p:txBody>
      </p:sp>
    </p:spTree>
    <p:extLst>
      <p:ext uri="{BB962C8B-B14F-4D97-AF65-F5344CB8AC3E}">
        <p14:creationId xmlns:p14="http://schemas.microsoft.com/office/powerpoint/2010/main" val="244930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90413" y="1151121"/>
            <a:ext cx="6132599" cy="5570355"/>
          </a:xfrm>
        </p:spPr>
        <p:txBody>
          <a:bodyPr/>
          <a:lstStyle/>
          <a:p>
            <a:r>
              <a:rPr lang="en-US" dirty="0"/>
              <a:t>A method can be invoked from:</a:t>
            </a:r>
          </a:p>
          <a:p>
            <a:pPr lvl="1"/>
            <a:r>
              <a:rPr lang="en-US" dirty="0"/>
              <a:t>The main method –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Main()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77887" lvl="1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77887" lvl="1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Its own body</a:t>
            </a:r>
            <a:r>
              <a:rPr lang="en-US" dirty="0"/>
              <a:t> – recursion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Invoking a Method (2)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998248" y="2592244"/>
            <a:ext cx="4029364" cy="18331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6447144" y="2553514"/>
            <a:ext cx="4868124" cy="227330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PrintHeader()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PrintHeaderTop()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PrintHeaderBottom()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212" y="5105400"/>
            <a:ext cx="6059056" cy="1443601"/>
          </a:xfrm>
          <a:prstGeom prst="rect">
            <a:avLst/>
          </a:prstGeom>
        </p:spPr>
      </p:pic>
      <p:sp>
        <p:nvSpPr>
          <p:cNvPr id="9" name="Content Placeholder 6"/>
          <p:cNvSpPr txBox="1">
            <a:spLocks/>
          </p:cNvSpPr>
          <p:nvPr/>
        </p:nvSpPr>
        <p:spPr>
          <a:xfrm>
            <a:off x="5637212" y="1815524"/>
            <a:ext cx="5181600" cy="14759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Some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other method</a:t>
            </a:r>
            <a:endParaRPr lang="en-US" dirty="0"/>
          </a:p>
          <a:p>
            <a:pPr marL="0" indent="0">
              <a:buFont typeface="Wingdings" panose="05000000000000000000" pitchFamily="2" charset="2"/>
              <a:buNone/>
            </a:pP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998248" y="5182048"/>
            <a:ext cx="4029364" cy="95294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Crash()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Crash()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</a:t>
            </a:r>
          </a:p>
        </p:txBody>
      </p:sp>
    </p:spTree>
    <p:extLst>
      <p:ext uri="{BB962C8B-B14F-4D97-AF65-F5344CB8AC3E}">
        <p14:creationId xmlns:p14="http://schemas.microsoft.com/office/powerpoint/2010/main" val="385213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8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362</TotalTime>
  <Words>3300</Words>
  <Application>Microsoft Office PowerPoint</Application>
  <PresentationFormat>Custom</PresentationFormat>
  <Paragraphs>664</Paragraphs>
  <Slides>56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Consolas</vt:lpstr>
      <vt:lpstr>Wingdings</vt:lpstr>
      <vt:lpstr>Wingdings 2</vt:lpstr>
      <vt:lpstr>SoftUni 16x9</vt:lpstr>
      <vt:lpstr>Methods, Debugging and Troubleshooting Code</vt:lpstr>
      <vt:lpstr>Table of Contents</vt:lpstr>
      <vt:lpstr>Have a Question?</vt:lpstr>
      <vt:lpstr>Declaring and Invoking Methods</vt:lpstr>
      <vt:lpstr>Simple Methods</vt:lpstr>
      <vt:lpstr>Why Use Methods?</vt:lpstr>
      <vt:lpstr>Declaring Methods</vt:lpstr>
      <vt:lpstr>Invoking a Method</vt:lpstr>
      <vt:lpstr>Invoking a Method (2)</vt:lpstr>
      <vt:lpstr>Problem: Blank Receipt</vt:lpstr>
      <vt:lpstr>Solution: Blank Receipt</vt:lpstr>
      <vt:lpstr>Methods with Parameters</vt:lpstr>
      <vt:lpstr>Method Parameters</vt:lpstr>
      <vt:lpstr>Method Parameters (2)</vt:lpstr>
      <vt:lpstr>Problem: Sign of Integer Number</vt:lpstr>
      <vt:lpstr>Solution: Sign of Integer Number</vt:lpstr>
      <vt:lpstr>Optional Parameters</vt:lpstr>
      <vt:lpstr>Problem: Printing Triangle</vt:lpstr>
      <vt:lpstr>Solution: Printing Triangle</vt:lpstr>
      <vt:lpstr>Solution: Printing Triangle (2)</vt:lpstr>
      <vt:lpstr>Problem: Draw а Filled Square</vt:lpstr>
      <vt:lpstr>Declaring and Invoking Methods</vt:lpstr>
      <vt:lpstr>Returning Values From Methods</vt:lpstr>
      <vt:lpstr>Method Return Types</vt:lpstr>
      <vt:lpstr>The Return Statement</vt:lpstr>
      <vt:lpstr>Using the Return Values</vt:lpstr>
      <vt:lpstr>Temperature Conversion – Example</vt:lpstr>
      <vt:lpstr>Problem: Calculate Triangle Area</vt:lpstr>
      <vt:lpstr>Solution: Calculate Triangle Area</vt:lpstr>
      <vt:lpstr>Problem: Power Method</vt:lpstr>
      <vt:lpstr>Overloading Methods</vt:lpstr>
      <vt:lpstr>Method Signature</vt:lpstr>
      <vt:lpstr>Overloading Methods</vt:lpstr>
      <vt:lpstr>Signature and Return Type</vt:lpstr>
      <vt:lpstr>Problem: Greater of Two Values</vt:lpstr>
      <vt:lpstr>Returning Values and Overloading</vt:lpstr>
      <vt:lpstr>Program Execution Flow</vt:lpstr>
      <vt:lpstr>Program Execution</vt:lpstr>
      <vt:lpstr>Program Execution – Call Stack</vt:lpstr>
      <vt:lpstr>Problem: Multiply Even by Odd Digits</vt:lpstr>
      <vt:lpstr>Debugging the Code</vt:lpstr>
      <vt:lpstr>Debugging the Code</vt:lpstr>
      <vt:lpstr>Debugging in Visual Studio</vt:lpstr>
      <vt:lpstr>Using the Debugger in Visual Studio</vt:lpstr>
      <vt:lpstr>Problem: Find and Fix the Bugs in the Code</vt:lpstr>
      <vt:lpstr>Methods</vt:lpstr>
      <vt:lpstr>Naming Methods</vt:lpstr>
      <vt:lpstr>Naming Method Parameters</vt:lpstr>
      <vt:lpstr>Methods – Best Practices</vt:lpstr>
      <vt:lpstr>Code Structure and Code Formatting</vt:lpstr>
      <vt:lpstr>Problem: Refactor the "Price Change Alert"</vt:lpstr>
      <vt:lpstr>Debugging and Program Flow</vt:lpstr>
      <vt:lpstr>Summary</vt:lpstr>
      <vt:lpstr>Programming Fundamentals – Methods</vt:lpstr>
      <vt:lpstr>License</vt:lpstr>
      <vt:lpstr>Trainings @ Software University (SoftUni)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Basics – Course Overview</dc:title>
  <dc:subject>Software Development Course</dc:subject>
  <dc:creator>Software University Foundation</dc:creator>
  <cp:keywords>session, cache, pipeline, CSRF, sockets, rest, signalR, roles, authentication, authorization, web, net, core, entity, framework, csharp, server, http, protocol, html, css, cookies, asp, mvc, identity, razor, filters, SoftUni, Software University, programming, software development, software engineering, course</cp:keywords>
  <dc:description>Software University Foundation - http://softuni.foundation/</dc:description>
  <cp:lastModifiedBy>Svetlin Nakov</cp:lastModifiedBy>
  <cp:revision>118</cp:revision>
  <dcterms:created xsi:type="dcterms:W3CDTF">2014-01-02T17:00:34Z</dcterms:created>
  <dcterms:modified xsi:type="dcterms:W3CDTF">2017-10-02T15:57:09Z</dcterms:modified>
  <cp:category>programming;computer programming;software development;web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